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256" r:id="rId3"/>
    <p:sldId id="296" r:id="rId4"/>
    <p:sldId id="325" r:id="rId5"/>
    <p:sldId id="297" r:id="rId6"/>
    <p:sldId id="298" r:id="rId7"/>
    <p:sldId id="299" r:id="rId8"/>
    <p:sldId id="300" r:id="rId9"/>
    <p:sldId id="301" r:id="rId10"/>
    <p:sldId id="302" r:id="rId11"/>
    <p:sldId id="326" r:id="rId12"/>
    <p:sldId id="303" r:id="rId13"/>
    <p:sldId id="304" r:id="rId14"/>
    <p:sldId id="305" r:id="rId15"/>
    <p:sldId id="306" r:id="rId16"/>
    <p:sldId id="307" r:id="rId17"/>
    <p:sldId id="308" r:id="rId18"/>
    <p:sldId id="317" r:id="rId19"/>
    <p:sldId id="322" r:id="rId20"/>
    <p:sldId id="313" r:id="rId21"/>
    <p:sldId id="323" r:id="rId22"/>
    <p:sldId id="316" r:id="rId23"/>
    <p:sldId id="318" r:id="rId24"/>
    <p:sldId id="319" r:id="rId25"/>
    <p:sldId id="324" r:id="rId26"/>
    <p:sldId id="315" r:id="rId27"/>
    <p:sldId id="312" r:id="rId28"/>
    <p:sldId id="32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3" autoAdjust="0"/>
    <p:restoredTop sz="80657" autoAdjust="0"/>
  </p:normalViewPr>
  <p:slideViewPr>
    <p:cSldViewPr snapToGrid="0">
      <p:cViewPr varScale="1">
        <p:scale>
          <a:sx n="59" d="100"/>
          <a:sy n="59" d="100"/>
        </p:scale>
        <p:origin x="97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96C5CF-117A-42A3-987C-1FA1908FB7F9}" type="datetimeFigureOut">
              <a:rPr lang="nl-NL" smtClean="0"/>
              <a:t>22-8-2018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12B84-2D85-4369-BCD4-55C5E6E2680C}" type="slidenum">
              <a:rPr lang="nl-NL" smtClean="0"/>
              <a:t>‹nr.›</a:t>
            </a:fld>
            <a:endParaRPr lang="nl-NL"/>
          </a:p>
        </p:txBody>
      </p:sp>
    </p:spTree>
    <p:extLst>
      <p:ext uri="{BB962C8B-B14F-4D97-AF65-F5344CB8AC3E}">
        <p14:creationId xmlns:p14="http://schemas.microsoft.com/office/powerpoint/2010/main" val="3425990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1212B84-2D85-4369-BCD4-55C5E6E2680C}" type="slidenum">
              <a:rPr lang="nl-NL" smtClean="0"/>
              <a:t>17</a:t>
            </a:fld>
            <a:endParaRPr lang="nl-NL"/>
          </a:p>
        </p:txBody>
      </p:sp>
    </p:spTree>
    <p:extLst>
      <p:ext uri="{BB962C8B-B14F-4D97-AF65-F5344CB8AC3E}">
        <p14:creationId xmlns:p14="http://schemas.microsoft.com/office/powerpoint/2010/main" val="74676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buFont typeface="Arial" panose="020B0604020202020204" pitchFamily="34" charset="0"/>
              <a:buAutoNum type="arabicPeriod"/>
            </a:pPr>
            <a:r>
              <a:rPr lang="nl-NL" altLang="nl-NL" sz="1200" dirty="0" smtClean="0"/>
              <a:t>Pro-oestrus</a:t>
            </a:r>
          </a:p>
          <a:p>
            <a:pPr eaLnBrk="1" hangingPunct="1">
              <a:buFont typeface="Arial" panose="020B0604020202020204" pitchFamily="34" charset="0"/>
              <a:buAutoNum type="arabicPeriod"/>
            </a:pPr>
            <a:r>
              <a:rPr lang="nl-NL" altLang="nl-NL" sz="1200" dirty="0" smtClean="0"/>
              <a:t>Oestrus</a:t>
            </a:r>
          </a:p>
          <a:p>
            <a:pPr eaLnBrk="1" hangingPunct="1">
              <a:buFont typeface="Arial" panose="020B0604020202020204" pitchFamily="34" charset="0"/>
              <a:buAutoNum type="arabicPeriod"/>
            </a:pPr>
            <a:r>
              <a:rPr lang="nl-NL" altLang="nl-NL" sz="1200" dirty="0" err="1" smtClean="0"/>
              <a:t>Metoestrus</a:t>
            </a:r>
            <a:r>
              <a:rPr lang="nl-NL" altLang="nl-NL" sz="1200" dirty="0" smtClean="0"/>
              <a:t> </a:t>
            </a:r>
          </a:p>
          <a:p>
            <a:pPr eaLnBrk="1" hangingPunct="1">
              <a:buFont typeface="Arial" panose="020B0604020202020204" pitchFamily="34" charset="0"/>
              <a:buAutoNum type="arabicPeriod"/>
            </a:pPr>
            <a:r>
              <a:rPr lang="nl-NL" altLang="nl-NL" sz="1200" dirty="0" err="1" smtClean="0"/>
              <a:t>Interoestrus</a:t>
            </a:r>
            <a:r>
              <a:rPr lang="nl-NL" altLang="nl-NL" sz="1200" dirty="0" smtClean="0"/>
              <a:t> </a:t>
            </a:r>
          </a:p>
          <a:p>
            <a:pPr eaLnBrk="1" hangingPunct="1">
              <a:buFont typeface="Arial" panose="020B0604020202020204" pitchFamily="34" charset="0"/>
              <a:buAutoNum type="arabicPeriod"/>
            </a:pPr>
            <a:r>
              <a:rPr lang="nl-NL" altLang="nl-NL" sz="1200" dirty="0" err="1" smtClean="0"/>
              <a:t>Anoestrus</a:t>
            </a:r>
            <a:endParaRPr lang="nl-NL" altLang="nl-NL" sz="1200" dirty="0" smtClean="0"/>
          </a:p>
          <a:p>
            <a:endParaRPr lang="nl-NL" dirty="0"/>
          </a:p>
        </p:txBody>
      </p:sp>
      <p:sp>
        <p:nvSpPr>
          <p:cNvPr id="4" name="Tijdelijke aanduiding voor dianummer 3"/>
          <p:cNvSpPr>
            <a:spLocks noGrp="1"/>
          </p:cNvSpPr>
          <p:nvPr>
            <p:ph type="sldNum" sz="quarter" idx="10"/>
          </p:nvPr>
        </p:nvSpPr>
        <p:spPr/>
        <p:txBody>
          <a:bodyPr/>
          <a:lstStyle/>
          <a:p>
            <a:fld id="{71212B84-2D85-4369-BCD4-55C5E6E2680C}" type="slidenum">
              <a:rPr lang="nl-NL" smtClean="0"/>
              <a:t>19</a:t>
            </a:fld>
            <a:endParaRPr lang="nl-NL"/>
          </a:p>
        </p:txBody>
      </p:sp>
    </p:spTree>
    <p:extLst>
      <p:ext uri="{BB962C8B-B14F-4D97-AF65-F5344CB8AC3E}">
        <p14:creationId xmlns:p14="http://schemas.microsoft.com/office/powerpoint/2010/main" val="200175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1212B84-2D85-4369-BCD4-55C5E6E2680C}" type="slidenum">
              <a:rPr lang="nl-NL" smtClean="0"/>
              <a:t>27</a:t>
            </a:fld>
            <a:endParaRPr lang="nl-NL"/>
          </a:p>
        </p:txBody>
      </p:sp>
    </p:spTree>
    <p:extLst>
      <p:ext uri="{BB962C8B-B14F-4D97-AF65-F5344CB8AC3E}">
        <p14:creationId xmlns:p14="http://schemas.microsoft.com/office/powerpoint/2010/main" val="3059780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nl-NL" smtClean="0"/>
              <a:t>Klik om de stijl te bewerken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316160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3339062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nl-NL" smtClean="0"/>
              <a:t>Klik om de stijl te bewerken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292667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3471017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2836997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3045750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FF9F7B97-692C-4828-A1C0-6D42C56B3895}" type="datetimeFigureOut">
              <a:rPr lang="nl-NL" smtClean="0"/>
              <a:t>22-8-2018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214553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FF9F7B97-692C-4828-A1C0-6D42C56B3895}" type="datetimeFigureOut">
              <a:rPr lang="nl-NL" smtClean="0"/>
              <a:t>22-8-2018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657177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FF9F7B97-692C-4828-A1C0-6D42C56B3895}" type="datetimeFigureOut">
              <a:rPr lang="nl-NL" smtClean="0"/>
              <a:t>22-8-2018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3033751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9F7B97-692C-4828-A1C0-6D42C56B3895}" type="datetimeFigureOut">
              <a:rPr lang="nl-NL" smtClean="0"/>
              <a:t>22-8-2018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2626543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smtClean="0"/>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FF9F7B97-692C-4828-A1C0-6D42C56B3895}" type="datetimeFigureOut">
              <a:rPr lang="nl-NL" smtClean="0"/>
              <a:t>22-8-2018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40892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320268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FF9F7B97-692C-4828-A1C0-6D42C56B3895}" type="datetimeFigureOut">
              <a:rPr lang="nl-NL" smtClean="0"/>
              <a:t>22-8-2018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1482215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2709898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154490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14264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64961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3310533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3821370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132436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nl-NL" smtClean="0"/>
              <a:t>Klik om de stijl te bewerken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FF9F7B97-692C-4828-A1C0-6D42C56B3895}" type="datetimeFigureOut">
              <a:rPr lang="nl-NL" smtClean="0"/>
              <a:t>22-8-2018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1238134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FF9F7B97-692C-4828-A1C0-6D42C56B3895}" type="datetimeFigureOut">
              <a:rPr lang="nl-NL" smtClean="0"/>
              <a:t>22-8-2018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3399535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Content Placeholder 3"/>
          <p:cNvSpPr>
            <a:spLocks noGrp="1"/>
          </p:cNvSpPr>
          <p:nvPr>
            <p:ph sz="half" idx="2"/>
          </p:nvPr>
        </p:nvSpPr>
        <p:spPr>
          <a:xfrm>
            <a:off x="845127" y="2507550"/>
            <a:ext cx="5156200" cy="3680525"/>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Content Placeholder 5"/>
          <p:cNvSpPr>
            <a:spLocks noGrp="1"/>
          </p:cNvSpPr>
          <p:nvPr>
            <p:ph sz="quarter" idx="4"/>
          </p:nvPr>
        </p:nvSpPr>
        <p:spPr>
          <a:xfrm>
            <a:off x="6172200" y="2507550"/>
            <a:ext cx="5181601" cy="3680525"/>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Date Placeholder 6"/>
          <p:cNvSpPr>
            <a:spLocks noGrp="1"/>
          </p:cNvSpPr>
          <p:nvPr>
            <p:ph type="dt" sz="half" idx="10"/>
          </p:nvPr>
        </p:nvSpPr>
        <p:spPr/>
        <p:txBody>
          <a:bodyPr/>
          <a:lstStyle/>
          <a:p>
            <a:fld id="{FF9F7B97-692C-4828-A1C0-6D42C56B3895}" type="datetimeFigureOut">
              <a:rPr lang="nl-NL" smtClean="0"/>
              <a:t>22-8-2018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5893853-BBD3-4D5A-81DC-91820DC150DB}" type="slidenum">
              <a:rPr lang="nl-NL" smtClean="0"/>
              <a:t>‹nr.›</a:t>
            </a:fld>
            <a:endParaRPr lang="nl-NL"/>
          </a:p>
        </p:txBody>
      </p:sp>
      <p:sp>
        <p:nvSpPr>
          <p:cNvPr id="10" name="Title 9"/>
          <p:cNvSpPr>
            <a:spLocks noGrp="1"/>
          </p:cNvSpPr>
          <p:nvPr>
            <p:ph type="title"/>
          </p:nvPr>
        </p:nvSpPr>
        <p:spPr/>
        <p:txBody>
          <a:bodyPr/>
          <a:lstStyle/>
          <a:p>
            <a:r>
              <a:rPr lang="nl-NL" smtClean="0"/>
              <a:t>Klik om de stijl te bewerken</a:t>
            </a:r>
            <a:endParaRPr lang="en-US" dirty="0"/>
          </a:p>
        </p:txBody>
      </p:sp>
    </p:spTree>
    <p:extLst>
      <p:ext uri="{BB962C8B-B14F-4D97-AF65-F5344CB8AC3E}">
        <p14:creationId xmlns:p14="http://schemas.microsoft.com/office/powerpoint/2010/main" val="1643914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9F7B97-692C-4828-A1C0-6D42C56B3895}" type="datetimeFigureOut">
              <a:rPr lang="nl-NL" smtClean="0"/>
              <a:t>22-8-2018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5893853-BBD3-4D5A-81DC-91820DC150DB}" type="slidenum">
              <a:rPr lang="nl-NL" smtClean="0"/>
              <a:t>‹nr.›</a:t>
            </a:fld>
            <a:endParaRPr lang="nl-NL"/>
          </a:p>
        </p:txBody>
      </p:sp>
      <p:sp>
        <p:nvSpPr>
          <p:cNvPr id="6" name="Title 5"/>
          <p:cNvSpPr>
            <a:spLocks noGrp="1"/>
          </p:cNvSpPr>
          <p:nvPr>
            <p:ph type="title"/>
          </p:nvPr>
        </p:nvSpPr>
        <p:spPr/>
        <p:txBody>
          <a:bodyPr/>
          <a:lstStyle/>
          <a:p>
            <a:r>
              <a:rPr lang="nl-NL" smtClean="0"/>
              <a:t>Klik om de stijl te bewerken</a:t>
            </a:r>
            <a:endParaRPr lang="en-US"/>
          </a:p>
        </p:txBody>
      </p:sp>
    </p:spTree>
    <p:extLst>
      <p:ext uri="{BB962C8B-B14F-4D97-AF65-F5344CB8AC3E}">
        <p14:creationId xmlns:p14="http://schemas.microsoft.com/office/powerpoint/2010/main" val="1422886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9F7B97-692C-4828-A1C0-6D42C56B3895}" type="datetimeFigureOut">
              <a:rPr lang="nl-NL" smtClean="0"/>
              <a:t>22-8-2018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523098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nl-NL" smtClean="0"/>
              <a:t>Klik om de stijl te bewerken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FF9F7B97-692C-4828-A1C0-6D42C56B3895}" type="datetimeFigureOut">
              <a:rPr lang="nl-NL" smtClean="0"/>
              <a:t>22-8-2018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1380975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nl-NL" smtClean="0"/>
              <a:t>Klik om de stijl te bewerken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FF9F7B97-692C-4828-A1C0-6D42C56B3895}" type="datetimeFigureOut">
              <a:rPr lang="nl-NL" smtClean="0"/>
              <a:t>22-8-2018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5893853-BBD3-4D5A-81DC-91820DC150DB}" type="slidenum">
              <a:rPr lang="nl-NL" smtClean="0"/>
              <a:t>‹nr.›</a:t>
            </a:fld>
            <a:endParaRPr lang="nl-NL"/>
          </a:p>
        </p:txBody>
      </p:sp>
    </p:spTree>
    <p:extLst>
      <p:ext uri="{BB962C8B-B14F-4D97-AF65-F5344CB8AC3E}">
        <p14:creationId xmlns:p14="http://schemas.microsoft.com/office/powerpoint/2010/main" val="3468666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F9F7B97-692C-4828-A1C0-6D42C56B3895}" type="datetimeFigureOut">
              <a:rPr lang="nl-NL" smtClean="0"/>
              <a:t>22-8-2018</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nl-NL"/>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35893853-BBD3-4D5A-81DC-91820DC150DB}" type="slidenum">
              <a:rPr lang="nl-NL" smtClean="0"/>
              <a:t>‹nr.›</a:t>
            </a:fld>
            <a:endParaRPr lang="nl-NL"/>
          </a:p>
        </p:txBody>
      </p:sp>
    </p:spTree>
    <p:extLst>
      <p:ext uri="{BB962C8B-B14F-4D97-AF65-F5344CB8AC3E}">
        <p14:creationId xmlns:p14="http://schemas.microsoft.com/office/powerpoint/2010/main" val="1143033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F9F7B97-692C-4828-A1C0-6D42C56B3895}" type="datetimeFigureOut">
              <a:rPr lang="nl-NL" smtClean="0"/>
              <a:t>22-8-2018</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5893853-BBD3-4D5A-81DC-91820DC150DB}" type="slidenum">
              <a:rPr lang="nl-NL" smtClean="0"/>
              <a:t>‹nr.›</a:t>
            </a:fld>
            <a:endParaRPr lang="nl-NL"/>
          </a:p>
        </p:txBody>
      </p:sp>
    </p:spTree>
    <p:extLst>
      <p:ext uri="{BB962C8B-B14F-4D97-AF65-F5344CB8AC3E}">
        <p14:creationId xmlns:p14="http://schemas.microsoft.com/office/powerpoint/2010/main" val="32674540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youtube.com/watch?v=_gQFB_Utuf0"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_pCJg7W-neQ"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87937" y="2797170"/>
            <a:ext cx="7766936" cy="1646302"/>
          </a:xfrm>
        </p:spPr>
        <p:txBody>
          <a:bodyPr>
            <a:normAutofit/>
          </a:bodyPr>
          <a:lstStyle/>
          <a:p>
            <a:r>
              <a:rPr lang="nl-NL" sz="7200" b="1" dirty="0" smtClean="0">
                <a:solidFill>
                  <a:schemeClr val="tx2"/>
                </a:solidFill>
              </a:rPr>
              <a:t>Voortplanting</a:t>
            </a:r>
            <a:endParaRPr lang="nl-NL" sz="7200" b="1" dirty="0">
              <a:solidFill>
                <a:schemeClr val="tx2"/>
              </a:solidFill>
            </a:endParaRPr>
          </a:p>
        </p:txBody>
      </p:sp>
      <p:sp>
        <p:nvSpPr>
          <p:cNvPr id="3" name="Ondertitel 2"/>
          <p:cNvSpPr>
            <a:spLocks noGrp="1"/>
          </p:cNvSpPr>
          <p:nvPr>
            <p:ph type="subTitle" idx="1"/>
          </p:nvPr>
        </p:nvSpPr>
        <p:spPr>
          <a:xfrm>
            <a:off x="1287937" y="4697012"/>
            <a:ext cx="7766936" cy="1096899"/>
          </a:xfrm>
        </p:spPr>
        <p:txBody>
          <a:bodyPr>
            <a:normAutofit/>
          </a:bodyPr>
          <a:lstStyle/>
          <a:p>
            <a:r>
              <a:rPr lang="nl-NL" sz="3200" dirty="0" smtClean="0"/>
              <a:t>Diersoortverdieping honden en katten</a:t>
            </a:r>
            <a:endParaRPr lang="nl-NL" sz="3200" dirty="0"/>
          </a:p>
        </p:txBody>
      </p:sp>
      <p:pic>
        <p:nvPicPr>
          <p:cNvPr id="5" name="Afbeelding 4"/>
          <p:cNvPicPr>
            <a:picLocks noChangeAspect="1"/>
          </p:cNvPicPr>
          <p:nvPr/>
        </p:nvPicPr>
        <p:blipFill>
          <a:blip r:embed="rId2"/>
          <a:stretch>
            <a:fillRect/>
          </a:stretch>
        </p:blipFill>
        <p:spPr>
          <a:xfrm>
            <a:off x="6435498" y="661459"/>
            <a:ext cx="2619375" cy="1743075"/>
          </a:xfrm>
          <a:prstGeom prst="rect">
            <a:avLst/>
          </a:prstGeom>
        </p:spPr>
      </p:pic>
      <p:pic>
        <p:nvPicPr>
          <p:cNvPr id="6" name="Afbeelding 5"/>
          <p:cNvPicPr>
            <a:picLocks noChangeAspect="1"/>
          </p:cNvPicPr>
          <p:nvPr/>
        </p:nvPicPr>
        <p:blipFill>
          <a:blip r:embed="rId3"/>
          <a:stretch>
            <a:fillRect/>
          </a:stretch>
        </p:blipFill>
        <p:spPr>
          <a:xfrm>
            <a:off x="989285" y="440871"/>
            <a:ext cx="3386026" cy="2513066"/>
          </a:xfrm>
          <a:prstGeom prst="rect">
            <a:avLst/>
          </a:prstGeom>
        </p:spPr>
      </p:pic>
    </p:spTree>
    <p:extLst>
      <p:ext uri="{BB962C8B-B14F-4D97-AF65-F5344CB8AC3E}">
        <p14:creationId xmlns:p14="http://schemas.microsoft.com/office/powerpoint/2010/main" val="3725871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9991" y="2715986"/>
            <a:ext cx="8596668" cy="1320800"/>
          </a:xfrm>
        </p:spPr>
        <p:txBody>
          <a:bodyPr/>
          <a:lstStyle/>
          <a:p>
            <a:r>
              <a:rPr lang="nl-NL" dirty="0" smtClean="0"/>
              <a:t>Voortplanting kat</a:t>
            </a:r>
            <a:endParaRPr lang="nl-NL" dirty="0"/>
          </a:p>
        </p:txBody>
      </p:sp>
    </p:spTree>
    <p:extLst>
      <p:ext uri="{BB962C8B-B14F-4D97-AF65-F5344CB8AC3E}">
        <p14:creationId xmlns:p14="http://schemas.microsoft.com/office/powerpoint/2010/main" val="391588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Voorplanting kat</a:t>
            </a:r>
            <a:endParaRPr lang="nl-NL" b="1" dirty="0">
              <a:solidFill>
                <a:schemeClr val="tx2"/>
              </a:solidFill>
            </a:endParaRPr>
          </a:p>
        </p:txBody>
      </p:sp>
      <p:sp>
        <p:nvSpPr>
          <p:cNvPr id="4" name="Tijdelijke aanduiding voor inhoud 3"/>
          <p:cNvSpPr>
            <a:spLocks noGrp="1"/>
          </p:cNvSpPr>
          <p:nvPr>
            <p:ph idx="1"/>
          </p:nvPr>
        </p:nvSpPr>
        <p:spPr>
          <a:xfrm>
            <a:off x="677334" y="1502230"/>
            <a:ext cx="8596668" cy="5355770"/>
          </a:xfrm>
        </p:spPr>
        <p:txBody>
          <a:bodyPr>
            <a:normAutofit fontScale="92500" lnSpcReduction="10000"/>
          </a:bodyPr>
          <a:lstStyle/>
          <a:p>
            <a:r>
              <a:rPr lang="nl-NL" sz="2200" dirty="0">
                <a:solidFill>
                  <a:schemeClr val="tx1"/>
                </a:solidFill>
              </a:rPr>
              <a:t>Katten leven vaak solitair en het voorplantingssysteem is daar op aangepast.</a:t>
            </a:r>
          </a:p>
          <a:p>
            <a:endParaRPr lang="nl-NL" sz="2200" dirty="0">
              <a:solidFill>
                <a:schemeClr val="tx1"/>
              </a:solidFill>
            </a:endParaRPr>
          </a:p>
          <a:p>
            <a:r>
              <a:rPr lang="nl-NL" sz="2200" dirty="0">
                <a:solidFill>
                  <a:schemeClr val="tx1"/>
                </a:solidFill>
              </a:rPr>
              <a:t>Katers zijn altijd bereid te paren en poezen worden krols wanneer de dagen langer worden. </a:t>
            </a:r>
          </a:p>
          <a:p>
            <a:endParaRPr lang="nl-NL" sz="2200" dirty="0">
              <a:solidFill>
                <a:schemeClr val="tx1"/>
              </a:solidFill>
            </a:endParaRPr>
          </a:p>
          <a:p>
            <a:r>
              <a:rPr lang="nl-NL" sz="2200" dirty="0">
                <a:solidFill>
                  <a:schemeClr val="tx1"/>
                </a:solidFill>
              </a:rPr>
              <a:t>Hierdoor bevallen de poezen vaak in het voorjaar en in de zomer</a:t>
            </a:r>
            <a:r>
              <a:rPr lang="nl-NL" sz="2200" dirty="0" smtClean="0">
                <a:solidFill>
                  <a:schemeClr val="tx1"/>
                </a:solidFill>
              </a:rPr>
              <a:t>.</a:t>
            </a:r>
          </a:p>
          <a:p>
            <a:endParaRPr lang="nl-NL" sz="2200" dirty="0">
              <a:solidFill>
                <a:schemeClr val="tx1"/>
              </a:solidFill>
            </a:endParaRPr>
          </a:p>
          <a:p>
            <a:r>
              <a:rPr lang="nl-NL" sz="2200" dirty="0">
                <a:solidFill>
                  <a:schemeClr val="tx1"/>
                </a:solidFill>
              </a:rPr>
              <a:t>Katten worden tussen de 5 en 8 maanden vruchtbaar. </a:t>
            </a:r>
          </a:p>
          <a:p>
            <a:r>
              <a:rPr lang="nl-NL" sz="2200" dirty="0">
                <a:solidFill>
                  <a:schemeClr val="tx1"/>
                </a:solidFill>
              </a:rPr>
              <a:t>Een kat is volwassen vanaf 7-8 maanden oud, poezen zijn eerder volwassen dan een kater. </a:t>
            </a:r>
          </a:p>
          <a:p>
            <a:r>
              <a:rPr lang="nl-NL" sz="2200" dirty="0">
                <a:solidFill>
                  <a:schemeClr val="tx1"/>
                </a:solidFill>
              </a:rPr>
              <a:t>Castratie wordt meestal vanaf 4 maanden gedaan, maar bijvoorbeeld in een asiel wil dit nog wel eens eerder gebeuren. Dit gebeurt dan vanaf 10 weken oud. </a:t>
            </a:r>
          </a:p>
          <a:p>
            <a:endParaRPr lang="nl-NL" dirty="0">
              <a:solidFill>
                <a:schemeClr val="tx1"/>
              </a:solidFill>
            </a:endParaRPr>
          </a:p>
          <a:p>
            <a:endParaRPr lang="nl-NL" dirty="0"/>
          </a:p>
        </p:txBody>
      </p:sp>
    </p:spTree>
    <p:extLst>
      <p:ext uri="{BB962C8B-B14F-4D97-AF65-F5344CB8AC3E}">
        <p14:creationId xmlns:p14="http://schemas.microsoft.com/office/powerpoint/2010/main" val="2257141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Krolsheid</a:t>
            </a:r>
            <a:endParaRPr lang="nl-NL" b="1" dirty="0">
              <a:solidFill>
                <a:schemeClr val="tx2"/>
              </a:solidFill>
            </a:endParaRPr>
          </a:p>
        </p:txBody>
      </p:sp>
      <p:sp>
        <p:nvSpPr>
          <p:cNvPr id="3" name="Tijdelijke aanduiding voor inhoud 2"/>
          <p:cNvSpPr>
            <a:spLocks noGrp="1"/>
          </p:cNvSpPr>
          <p:nvPr>
            <p:ph idx="1"/>
          </p:nvPr>
        </p:nvSpPr>
        <p:spPr>
          <a:xfrm>
            <a:off x="711260" y="1567542"/>
            <a:ext cx="9872871" cy="4444721"/>
          </a:xfrm>
        </p:spPr>
        <p:txBody>
          <a:bodyPr>
            <a:noAutofit/>
          </a:bodyPr>
          <a:lstStyle/>
          <a:p>
            <a:r>
              <a:rPr lang="nl-NL" sz="2000" dirty="0" smtClean="0">
                <a:solidFill>
                  <a:schemeClr val="tx1"/>
                </a:solidFill>
              </a:rPr>
              <a:t>Poezen zijn meerdere keren in het jaar krols of seksueel actief. </a:t>
            </a:r>
          </a:p>
          <a:p>
            <a:pPr lvl="1"/>
            <a:r>
              <a:rPr lang="nl-NL" sz="2000" dirty="0" smtClean="0">
                <a:solidFill>
                  <a:schemeClr val="tx1"/>
                </a:solidFill>
              </a:rPr>
              <a:t>Meestal is dit aan het eind van de winter tot vroeg in de lente en laat in de lente tot vroeg in de zomer. </a:t>
            </a:r>
          </a:p>
          <a:p>
            <a:pPr lvl="1"/>
            <a:r>
              <a:rPr lang="nl-NL" sz="2000" dirty="0">
                <a:solidFill>
                  <a:schemeClr val="tx1"/>
                </a:solidFill>
              </a:rPr>
              <a:t>Wanneer de poezen krols zijn laten zij dit weten door urinemarkeringen achter te laten met hormonen, ook hebben ze een speciale ‘roep’. </a:t>
            </a:r>
          </a:p>
          <a:p>
            <a:pPr lvl="1"/>
            <a:r>
              <a:rPr lang="nl-NL" sz="2000" dirty="0" smtClean="0">
                <a:solidFill>
                  <a:schemeClr val="tx1"/>
                </a:solidFill>
              </a:rPr>
              <a:t>Katers hebben in het voorjaar een ‘bronsttijd’ waarna de activiteit weer daalt. </a:t>
            </a:r>
          </a:p>
          <a:p>
            <a:r>
              <a:rPr lang="nl-NL" sz="2000" dirty="0" smtClean="0">
                <a:solidFill>
                  <a:schemeClr val="tx1"/>
                </a:solidFill>
              </a:rPr>
              <a:t>Bij de eerste fase wordt er oestrogeen door de eierstokken geproduceerd en is de poes seksueel aantrekkelijk voor katers. (10 dagen, 4-6 dagen bij dekking)</a:t>
            </a:r>
          </a:p>
          <a:p>
            <a:endParaRPr lang="nl-NL" sz="2000" dirty="0" smtClean="0">
              <a:solidFill>
                <a:schemeClr val="tx1"/>
              </a:solidFill>
            </a:endParaRPr>
          </a:p>
          <a:p>
            <a:r>
              <a:rPr lang="nl-NL" sz="2000" dirty="0" smtClean="0">
                <a:solidFill>
                  <a:schemeClr val="tx1"/>
                </a:solidFill>
              </a:rPr>
              <a:t>In de tweede fase, de rustfase waarin de poes tijdelijk onvruchtbaar is, bereidt het lichaam zich voor op de voortplantingscyclus. </a:t>
            </a:r>
            <a:endParaRPr lang="nl-NL" sz="2000" dirty="0">
              <a:solidFill>
                <a:schemeClr val="tx1"/>
              </a:solidFill>
            </a:endParaRPr>
          </a:p>
        </p:txBody>
      </p:sp>
      <p:sp>
        <p:nvSpPr>
          <p:cNvPr id="4" name="Rechthoek 3"/>
          <p:cNvSpPr/>
          <p:nvPr/>
        </p:nvSpPr>
        <p:spPr>
          <a:xfrm>
            <a:off x="2464980" y="6312402"/>
            <a:ext cx="5021375" cy="369332"/>
          </a:xfrm>
          <a:prstGeom prst="rect">
            <a:avLst/>
          </a:prstGeom>
        </p:spPr>
        <p:txBody>
          <a:bodyPr wrap="none">
            <a:spAutoFit/>
          </a:bodyPr>
          <a:lstStyle/>
          <a:p>
            <a:r>
              <a:rPr lang="nl-NL" dirty="0">
                <a:hlinkClick r:id="rId2"/>
              </a:rPr>
              <a:t>https://www.youtube.com/watch?v=_gQFB_Utuf0</a:t>
            </a:r>
            <a:r>
              <a:rPr lang="nl-NL" dirty="0"/>
              <a:t> </a:t>
            </a:r>
          </a:p>
        </p:txBody>
      </p:sp>
      <p:pic>
        <p:nvPicPr>
          <p:cNvPr id="11266" name="Picture 2" descr="Gerelateerde afbe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2541" y="335280"/>
            <a:ext cx="2583180" cy="172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409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Paring</a:t>
            </a:r>
            <a:r>
              <a:rPr lang="nl-NL" dirty="0" smtClean="0"/>
              <a:t> </a:t>
            </a:r>
            <a:endParaRPr lang="nl-NL" dirty="0"/>
          </a:p>
        </p:txBody>
      </p:sp>
      <p:sp>
        <p:nvSpPr>
          <p:cNvPr id="3" name="Tijdelijke aanduiding voor inhoud 2"/>
          <p:cNvSpPr>
            <a:spLocks noGrp="1"/>
          </p:cNvSpPr>
          <p:nvPr>
            <p:ph idx="1"/>
          </p:nvPr>
        </p:nvSpPr>
        <p:spPr>
          <a:xfrm>
            <a:off x="845128" y="1708739"/>
            <a:ext cx="10170744" cy="4785845"/>
          </a:xfrm>
        </p:spPr>
        <p:txBody>
          <a:bodyPr>
            <a:normAutofit/>
          </a:bodyPr>
          <a:lstStyle/>
          <a:p>
            <a:r>
              <a:rPr lang="nl-NL" sz="2000" dirty="0" smtClean="0">
                <a:solidFill>
                  <a:schemeClr val="tx1"/>
                </a:solidFill>
              </a:rPr>
              <a:t>Wanneer </a:t>
            </a:r>
            <a:r>
              <a:rPr lang="nl-NL" sz="2000" dirty="0">
                <a:solidFill>
                  <a:schemeClr val="tx1"/>
                </a:solidFill>
              </a:rPr>
              <a:t>de kater toestemming krijgt om de poes te dekken, beklimt hij haar en grijpt hij haar in het nekvel. </a:t>
            </a:r>
            <a:endParaRPr lang="nl-NL" sz="2000" dirty="0" smtClean="0">
              <a:solidFill>
                <a:schemeClr val="tx1"/>
              </a:solidFill>
            </a:endParaRPr>
          </a:p>
          <a:p>
            <a:endParaRPr lang="nl-NL" sz="2000" dirty="0" smtClean="0">
              <a:solidFill>
                <a:schemeClr val="tx1"/>
              </a:solidFill>
            </a:endParaRPr>
          </a:p>
          <a:p>
            <a:r>
              <a:rPr lang="nl-NL" sz="2000" dirty="0" smtClean="0">
                <a:solidFill>
                  <a:schemeClr val="tx1"/>
                </a:solidFill>
              </a:rPr>
              <a:t>De </a:t>
            </a:r>
            <a:r>
              <a:rPr lang="nl-NL" sz="2000" dirty="0">
                <a:solidFill>
                  <a:schemeClr val="tx1"/>
                </a:solidFill>
              </a:rPr>
              <a:t>penis is bedekt met haakjes die bij het terugtrekken langs de vulva </a:t>
            </a:r>
            <a:r>
              <a:rPr lang="nl-NL" sz="2000" dirty="0" smtClean="0">
                <a:solidFill>
                  <a:schemeClr val="tx1"/>
                </a:solidFill>
              </a:rPr>
              <a:t>schuren. Het </a:t>
            </a:r>
            <a:r>
              <a:rPr lang="nl-NL" sz="2000" dirty="0">
                <a:solidFill>
                  <a:schemeClr val="tx1"/>
                </a:solidFill>
              </a:rPr>
              <a:t>schuren langs de vulva zorgt ervoor dat de eitjes vrij komen. </a:t>
            </a:r>
            <a:endParaRPr lang="nl-NL" sz="2000" dirty="0" smtClean="0">
              <a:solidFill>
                <a:schemeClr val="tx1"/>
              </a:solidFill>
            </a:endParaRPr>
          </a:p>
          <a:p>
            <a:endParaRPr lang="nl-NL" sz="2000" dirty="0" smtClean="0">
              <a:solidFill>
                <a:schemeClr val="tx1"/>
              </a:solidFill>
            </a:endParaRPr>
          </a:p>
          <a:p>
            <a:r>
              <a:rPr lang="nl-NL" sz="2000" dirty="0" smtClean="0">
                <a:solidFill>
                  <a:schemeClr val="tx1"/>
                </a:solidFill>
              </a:rPr>
              <a:t>Vaak </a:t>
            </a:r>
            <a:r>
              <a:rPr lang="nl-NL" sz="2000" dirty="0">
                <a:solidFill>
                  <a:schemeClr val="tx1"/>
                </a:solidFill>
              </a:rPr>
              <a:t>is één dekking niet voldoende om de eitjes te bevruchten en </a:t>
            </a:r>
            <a:r>
              <a:rPr lang="nl-NL" sz="2000" dirty="0" smtClean="0">
                <a:solidFill>
                  <a:schemeClr val="tx1"/>
                </a:solidFill>
              </a:rPr>
              <a:t>daarom </a:t>
            </a:r>
            <a:r>
              <a:rPr lang="nl-NL" sz="2000" dirty="0">
                <a:solidFill>
                  <a:schemeClr val="tx1"/>
                </a:solidFill>
              </a:rPr>
              <a:t>wordt er vaker gepaard. </a:t>
            </a:r>
            <a:endParaRPr lang="nl-NL" sz="2000" dirty="0" smtClean="0">
              <a:solidFill>
                <a:schemeClr val="tx1"/>
              </a:solidFill>
            </a:endParaRPr>
          </a:p>
          <a:p>
            <a:endParaRPr lang="nl-NL" sz="2000" dirty="0" smtClean="0">
              <a:solidFill>
                <a:schemeClr val="tx1"/>
              </a:solidFill>
            </a:endParaRPr>
          </a:p>
          <a:p>
            <a:r>
              <a:rPr lang="nl-NL" sz="2000" dirty="0">
                <a:solidFill>
                  <a:schemeClr val="tx1"/>
                </a:solidFill>
              </a:rPr>
              <a:t>De poes ovuleerd pas na de dekking, om zo geen eitjes te verspillen. </a:t>
            </a:r>
          </a:p>
          <a:p>
            <a:pPr lvl="1"/>
            <a:r>
              <a:rPr lang="nl-NL" sz="2000" dirty="0" smtClean="0">
                <a:solidFill>
                  <a:schemeClr val="tx1"/>
                </a:solidFill>
              </a:rPr>
              <a:t>Wanneer </a:t>
            </a:r>
            <a:r>
              <a:rPr lang="nl-NL" sz="2000" dirty="0">
                <a:solidFill>
                  <a:schemeClr val="tx1"/>
                </a:solidFill>
              </a:rPr>
              <a:t>er genoeg dekkingen hebben plaats gevonden zet de hersenen van de poes de productie van FSH in gang en verlaten de eitjes de eierstokken</a:t>
            </a:r>
            <a:r>
              <a:rPr lang="nl-NL" sz="2000" dirty="0" smtClean="0">
                <a:solidFill>
                  <a:schemeClr val="tx1"/>
                </a:solidFill>
              </a:rPr>
              <a:t>.</a:t>
            </a:r>
            <a:endParaRPr lang="nl-NL" sz="2000" dirty="0">
              <a:solidFill>
                <a:schemeClr val="tx1"/>
              </a:solidFill>
            </a:endParaRPr>
          </a:p>
        </p:txBody>
      </p:sp>
      <p:sp>
        <p:nvSpPr>
          <p:cNvPr id="4" name="Tijdelijke aanduiding voor inhoud 2"/>
          <p:cNvSpPr txBox="1">
            <a:spLocks/>
          </p:cNvSpPr>
          <p:nvPr/>
        </p:nvSpPr>
        <p:spPr>
          <a:xfrm>
            <a:off x="1143000" y="2057400"/>
            <a:ext cx="9872871" cy="40386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endParaRPr lang="nl-NL" dirty="0"/>
          </a:p>
        </p:txBody>
      </p:sp>
      <p:pic>
        <p:nvPicPr>
          <p:cNvPr id="5" name="Picture 2" descr="Afbeeldingsresultaat voor voortplanting ka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09059" y="-32824"/>
            <a:ext cx="2482941" cy="1656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306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Dracht</a:t>
            </a:r>
            <a:endParaRPr lang="nl-NL" b="1" dirty="0">
              <a:solidFill>
                <a:schemeClr val="tx2"/>
              </a:solidFill>
            </a:endParaRPr>
          </a:p>
        </p:txBody>
      </p:sp>
      <p:sp>
        <p:nvSpPr>
          <p:cNvPr id="3" name="Tijdelijke aanduiding voor inhoud 2"/>
          <p:cNvSpPr>
            <a:spLocks noGrp="1"/>
          </p:cNvSpPr>
          <p:nvPr>
            <p:ph idx="1"/>
          </p:nvPr>
        </p:nvSpPr>
        <p:spPr>
          <a:xfrm>
            <a:off x="677334" y="1399233"/>
            <a:ext cx="10515600" cy="4676503"/>
          </a:xfrm>
        </p:spPr>
        <p:txBody>
          <a:bodyPr>
            <a:noAutofit/>
          </a:bodyPr>
          <a:lstStyle/>
          <a:p>
            <a:r>
              <a:rPr lang="nl-NL" sz="2000" dirty="0">
                <a:solidFill>
                  <a:schemeClr val="tx1"/>
                </a:solidFill>
              </a:rPr>
              <a:t>De draagtijd van de kat ligt tussen de 57 en </a:t>
            </a:r>
            <a:r>
              <a:rPr lang="nl-NL" sz="2000" dirty="0" smtClean="0">
                <a:solidFill>
                  <a:schemeClr val="tx1"/>
                </a:solidFill>
              </a:rPr>
              <a:t>70 </a:t>
            </a:r>
            <a:r>
              <a:rPr lang="nl-NL" sz="2000" dirty="0">
                <a:solidFill>
                  <a:schemeClr val="tx1"/>
                </a:solidFill>
              </a:rPr>
              <a:t>dagen. </a:t>
            </a:r>
            <a:endParaRPr lang="nl-NL" sz="2000" dirty="0" smtClean="0">
              <a:solidFill>
                <a:schemeClr val="tx1"/>
              </a:solidFill>
            </a:endParaRPr>
          </a:p>
          <a:p>
            <a:pPr lvl="1"/>
            <a:r>
              <a:rPr lang="nl-NL" sz="2000" dirty="0" smtClean="0">
                <a:solidFill>
                  <a:schemeClr val="tx1"/>
                </a:solidFill>
              </a:rPr>
              <a:t>Een poes bevalt in principe rond de 64</a:t>
            </a:r>
            <a:r>
              <a:rPr lang="nl-NL" sz="2000" baseline="30000" dirty="0" smtClean="0">
                <a:solidFill>
                  <a:schemeClr val="tx1"/>
                </a:solidFill>
              </a:rPr>
              <a:t>e</a:t>
            </a:r>
            <a:r>
              <a:rPr lang="nl-NL" sz="2000" dirty="0" smtClean="0">
                <a:solidFill>
                  <a:schemeClr val="tx1"/>
                </a:solidFill>
              </a:rPr>
              <a:t> dag. </a:t>
            </a:r>
          </a:p>
          <a:p>
            <a:pPr lvl="1"/>
            <a:endParaRPr lang="nl-NL" sz="2000" dirty="0" smtClean="0">
              <a:solidFill>
                <a:schemeClr val="tx1"/>
              </a:solidFill>
            </a:endParaRPr>
          </a:p>
          <a:p>
            <a:r>
              <a:rPr lang="nl-NL" sz="2000" dirty="0">
                <a:solidFill>
                  <a:schemeClr val="tx1"/>
                </a:solidFill>
              </a:rPr>
              <a:t>Er zijn een aantal kenmerken waar aan gezien kan worden dat de </a:t>
            </a:r>
            <a:r>
              <a:rPr lang="nl-NL" sz="2000" dirty="0" smtClean="0">
                <a:solidFill>
                  <a:schemeClr val="tx1"/>
                </a:solidFill>
              </a:rPr>
              <a:t>poes drachtig is</a:t>
            </a:r>
            <a:r>
              <a:rPr lang="nl-NL" sz="2000" dirty="0">
                <a:solidFill>
                  <a:schemeClr val="tx1"/>
                </a:solidFill>
              </a:rPr>
              <a:t>:</a:t>
            </a:r>
          </a:p>
          <a:p>
            <a:pPr lvl="1"/>
            <a:r>
              <a:rPr lang="nl-NL" sz="2000" dirty="0" smtClean="0">
                <a:solidFill>
                  <a:schemeClr val="tx1"/>
                </a:solidFill>
              </a:rPr>
              <a:t>De eerste weken neemt eetlust en gewicht langzaam toe. </a:t>
            </a:r>
          </a:p>
          <a:p>
            <a:pPr lvl="1"/>
            <a:r>
              <a:rPr lang="nl-NL" sz="2000" dirty="0" smtClean="0">
                <a:solidFill>
                  <a:schemeClr val="tx1"/>
                </a:solidFill>
              </a:rPr>
              <a:t>Vanaf de 3</a:t>
            </a:r>
            <a:r>
              <a:rPr lang="nl-NL" sz="2000" baseline="30000" dirty="0" smtClean="0">
                <a:solidFill>
                  <a:schemeClr val="tx1"/>
                </a:solidFill>
              </a:rPr>
              <a:t>e</a:t>
            </a:r>
            <a:r>
              <a:rPr lang="nl-NL" sz="2000" dirty="0" smtClean="0">
                <a:solidFill>
                  <a:schemeClr val="tx1"/>
                </a:solidFill>
              </a:rPr>
              <a:t> week worden de tepels wat donkerder en de vacht bij de tepel kan gaan wijken.</a:t>
            </a:r>
          </a:p>
          <a:p>
            <a:pPr lvl="1"/>
            <a:r>
              <a:rPr lang="nl-NL" sz="2000" dirty="0" smtClean="0">
                <a:solidFill>
                  <a:schemeClr val="tx1"/>
                </a:solidFill>
              </a:rPr>
              <a:t>Na 5 weken wordt de buik dikker, en de melkklieren gaan zich ontwikkelen. </a:t>
            </a:r>
          </a:p>
          <a:p>
            <a:pPr lvl="1"/>
            <a:r>
              <a:rPr lang="nl-NL" sz="2000" dirty="0" smtClean="0">
                <a:solidFill>
                  <a:schemeClr val="tx1"/>
                </a:solidFill>
              </a:rPr>
              <a:t>Na 7 weken komt de melkproductie op gang. </a:t>
            </a:r>
            <a:endParaRPr lang="nl-NL" sz="2000" dirty="0">
              <a:solidFill>
                <a:schemeClr val="tx1"/>
              </a:solidFill>
            </a:endParaRPr>
          </a:p>
          <a:p>
            <a:pPr marL="0" indent="0">
              <a:buNone/>
            </a:pPr>
            <a:endParaRPr lang="nl-NL" sz="2000" dirty="0">
              <a:solidFill>
                <a:schemeClr val="tx1"/>
              </a:solidFill>
            </a:endParaRPr>
          </a:p>
          <a:p>
            <a:r>
              <a:rPr lang="nl-NL" sz="2000" dirty="0" smtClean="0">
                <a:solidFill>
                  <a:schemeClr val="tx1"/>
                </a:solidFill>
              </a:rPr>
              <a:t>Poezen </a:t>
            </a:r>
            <a:r>
              <a:rPr lang="nl-NL" sz="2000" dirty="0">
                <a:solidFill>
                  <a:schemeClr val="tx1"/>
                </a:solidFill>
              </a:rPr>
              <a:t>kunnen ook schijnzwanger zijn, </a:t>
            </a:r>
            <a:r>
              <a:rPr lang="nl-NL" sz="2000" dirty="0" smtClean="0">
                <a:solidFill>
                  <a:schemeClr val="tx1"/>
                </a:solidFill>
              </a:rPr>
              <a:t>dat kan voorkomen na </a:t>
            </a:r>
            <a:r>
              <a:rPr lang="nl-NL" sz="2000" dirty="0">
                <a:solidFill>
                  <a:schemeClr val="tx1"/>
                </a:solidFill>
              </a:rPr>
              <a:t>een geslaagde- maar onbevruchte dekking</a:t>
            </a:r>
            <a:r>
              <a:rPr lang="nl-NL" sz="2000" dirty="0" smtClean="0">
                <a:solidFill>
                  <a:schemeClr val="tx1"/>
                </a:solidFill>
              </a:rPr>
              <a:t>.</a:t>
            </a:r>
          </a:p>
          <a:p>
            <a:pPr lvl="1"/>
            <a:r>
              <a:rPr lang="nl-NL" dirty="0" smtClean="0">
                <a:solidFill>
                  <a:schemeClr val="tx1"/>
                </a:solidFill>
              </a:rPr>
              <a:t> Symptomen kunnen zijn: meer </a:t>
            </a:r>
            <a:r>
              <a:rPr lang="nl-NL" dirty="0">
                <a:solidFill>
                  <a:schemeClr val="tx1"/>
                </a:solidFill>
              </a:rPr>
              <a:t>slapen, meer/vaker </a:t>
            </a:r>
            <a:r>
              <a:rPr lang="nl-NL" dirty="0" smtClean="0">
                <a:solidFill>
                  <a:schemeClr val="tx1"/>
                </a:solidFill>
              </a:rPr>
              <a:t> </a:t>
            </a:r>
            <a:r>
              <a:rPr lang="nl-NL" dirty="0">
                <a:solidFill>
                  <a:schemeClr val="tx1"/>
                </a:solidFill>
              </a:rPr>
              <a:t>eten, minder </a:t>
            </a:r>
            <a:r>
              <a:rPr lang="nl-NL" dirty="0" smtClean="0">
                <a:solidFill>
                  <a:schemeClr val="tx1"/>
                </a:solidFill>
              </a:rPr>
              <a:t>speels, </a:t>
            </a:r>
            <a:r>
              <a:rPr lang="nl-NL" dirty="0">
                <a:solidFill>
                  <a:schemeClr val="tx1"/>
                </a:solidFill>
              </a:rPr>
              <a:t>prikkelbaar, aanhankelijker, dikke </a:t>
            </a:r>
            <a:r>
              <a:rPr lang="nl-NL" dirty="0" smtClean="0">
                <a:solidFill>
                  <a:schemeClr val="tx1"/>
                </a:solidFill>
              </a:rPr>
              <a:t>buik, </a:t>
            </a:r>
            <a:r>
              <a:rPr lang="nl-NL" dirty="0">
                <a:solidFill>
                  <a:schemeClr val="tx1"/>
                </a:solidFill>
              </a:rPr>
              <a:t>zelfs opgezette melkklieren, vloeiing uit de tepels, etc.</a:t>
            </a:r>
          </a:p>
        </p:txBody>
      </p:sp>
      <p:pic>
        <p:nvPicPr>
          <p:cNvPr id="16386" name="Picture 2"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1668" y="313191"/>
            <a:ext cx="3494223" cy="217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273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Bevalling</a:t>
            </a:r>
            <a:endParaRPr lang="nl-NL" b="1" dirty="0">
              <a:solidFill>
                <a:schemeClr val="tx2"/>
              </a:solidFill>
            </a:endParaRPr>
          </a:p>
        </p:txBody>
      </p:sp>
      <p:sp>
        <p:nvSpPr>
          <p:cNvPr id="3" name="Tijdelijke aanduiding voor inhoud 2"/>
          <p:cNvSpPr>
            <a:spLocks noGrp="1"/>
          </p:cNvSpPr>
          <p:nvPr>
            <p:ph idx="1"/>
          </p:nvPr>
        </p:nvSpPr>
        <p:spPr>
          <a:xfrm>
            <a:off x="640080" y="1716845"/>
            <a:ext cx="10375791" cy="4472940"/>
          </a:xfrm>
        </p:spPr>
        <p:txBody>
          <a:bodyPr>
            <a:normAutofit lnSpcReduction="10000"/>
          </a:bodyPr>
          <a:lstStyle/>
          <a:p>
            <a:pPr marL="0" indent="0">
              <a:buNone/>
            </a:pPr>
            <a:r>
              <a:rPr lang="nl-NL" sz="2000" dirty="0" smtClean="0">
                <a:solidFill>
                  <a:schemeClr val="tx1"/>
                </a:solidFill>
              </a:rPr>
              <a:t>Wanneer de bevalling nadert zal de poes een rustige plek opzoeken. De geboorte kan onderscheiden worden in drie fases:</a:t>
            </a:r>
          </a:p>
          <a:p>
            <a:pPr marL="914400" lvl="1" indent="-457200">
              <a:buFont typeface="+mj-lt"/>
              <a:buAutoNum type="arabicPeriod"/>
            </a:pPr>
            <a:r>
              <a:rPr lang="nl-NL" sz="2000" u="sng" dirty="0" smtClean="0">
                <a:solidFill>
                  <a:schemeClr val="tx1"/>
                </a:solidFill>
              </a:rPr>
              <a:t>Ontsluitingsfase: </a:t>
            </a:r>
            <a:r>
              <a:rPr lang="nl-NL" sz="2000" dirty="0" smtClean="0">
                <a:solidFill>
                  <a:schemeClr val="tx1"/>
                </a:solidFill>
              </a:rPr>
              <a:t>Ze krijgen  ontsluitingsweeën die de </a:t>
            </a:r>
            <a:r>
              <a:rPr lang="nl-NL" sz="2000" dirty="0" err="1" smtClean="0">
                <a:solidFill>
                  <a:schemeClr val="tx1"/>
                </a:solidFill>
              </a:rPr>
              <a:t>kittens</a:t>
            </a:r>
            <a:r>
              <a:rPr lang="nl-NL" sz="2000" dirty="0" smtClean="0">
                <a:solidFill>
                  <a:schemeClr val="tx1"/>
                </a:solidFill>
              </a:rPr>
              <a:t> richting de baarmoedermond drijven en duurt gemiddeld twaalf uur. Aan het einde van de ontsluitingsfase opent de baarmoedermond zicht geleidelijk en er komt een ambergele/groene slijmprop vrij.</a:t>
            </a:r>
          </a:p>
          <a:p>
            <a:pPr marL="914400" lvl="1" indent="-457200">
              <a:buFont typeface="+mj-lt"/>
              <a:buAutoNum type="arabicPeriod"/>
            </a:pPr>
            <a:r>
              <a:rPr lang="nl-NL" sz="2000" u="sng" dirty="0" smtClean="0">
                <a:solidFill>
                  <a:schemeClr val="tx1"/>
                </a:solidFill>
              </a:rPr>
              <a:t>Uitdrijvingsfase: </a:t>
            </a:r>
            <a:r>
              <a:rPr lang="nl-NL" sz="2000" dirty="0" smtClean="0">
                <a:solidFill>
                  <a:schemeClr val="tx1"/>
                </a:solidFill>
              </a:rPr>
              <a:t>de uitdrijvingsfase begint wanneer de poes gaat persen. Door de baarmoedermond wordt een kitten uitgedreven naar het geboortekanaal. De geboorte van de eerste kitten duurt vaak het langst doordat het geboortekanaal opgerekt moet worden. Nadat de eerste geboren is duurt het gemiddeld driekwartier voordat de volgende ter wereld komt, maar dit kan ook enkele uren duren.</a:t>
            </a:r>
          </a:p>
          <a:p>
            <a:pPr marL="914400" lvl="1" indent="-457200">
              <a:buFont typeface="+mj-lt"/>
              <a:buAutoNum type="arabicPeriod"/>
            </a:pPr>
            <a:r>
              <a:rPr lang="nl-NL" sz="2000" u="sng" dirty="0" smtClean="0">
                <a:solidFill>
                  <a:schemeClr val="tx1"/>
                </a:solidFill>
              </a:rPr>
              <a:t>Nazorg: </a:t>
            </a:r>
            <a:r>
              <a:rPr lang="nl-NL" sz="2000" dirty="0" smtClean="0">
                <a:solidFill>
                  <a:schemeClr val="tx1"/>
                </a:solidFill>
              </a:rPr>
              <a:t>na de geboorte bijt de poes de navelstreng door en likt het vlies van de kitten af. </a:t>
            </a:r>
            <a:r>
              <a:rPr lang="en-US" sz="2000" dirty="0" smtClean="0">
                <a:solidFill>
                  <a:schemeClr val="tx1"/>
                </a:solidFill>
              </a:rPr>
              <a:t>Na elk kitten </a:t>
            </a:r>
            <a:r>
              <a:rPr lang="en-US" sz="2000" dirty="0" err="1" smtClean="0">
                <a:solidFill>
                  <a:schemeClr val="tx1"/>
                </a:solidFill>
              </a:rPr>
              <a:t>komt</a:t>
            </a:r>
            <a:r>
              <a:rPr lang="en-US" sz="2000" dirty="0" smtClean="0">
                <a:solidFill>
                  <a:schemeClr val="tx1"/>
                </a:solidFill>
              </a:rPr>
              <a:t> </a:t>
            </a:r>
            <a:r>
              <a:rPr lang="en-US" sz="2000" dirty="0" err="1" smtClean="0">
                <a:solidFill>
                  <a:schemeClr val="tx1"/>
                </a:solidFill>
              </a:rPr>
              <a:t>er</a:t>
            </a:r>
            <a:r>
              <a:rPr lang="en-US" sz="2000" dirty="0" smtClean="0">
                <a:solidFill>
                  <a:schemeClr val="tx1"/>
                </a:solidFill>
              </a:rPr>
              <a:t> </a:t>
            </a:r>
            <a:r>
              <a:rPr lang="en-US" sz="2000" dirty="0" err="1" smtClean="0">
                <a:solidFill>
                  <a:schemeClr val="tx1"/>
                </a:solidFill>
              </a:rPr>
              <a:t>een</a:t>
            </a:r>
            <a:r>
              <a:rPr lang="en-US" sz="2000" dirty="0" smtClean="0">
                <a:solidFill>
                  <a:schemeClr val="tx1"/>
                </a:solidFill>
              </a:rPr>
              <a:t> </a:t>
            </a:r>
            <a:r>
              <a:rPr lang="en-US" sz="2000" dirty="0" err="1" smtClean="0">
                <a:solidFill>
                  <a:schemeClr val="tx1"/>
                </a:solidFill>
              </a:rPr>
              <a:t>nageboorte</a:t>
            </a:r>
            <a:r>
              <a:rPr lang="en-US" sz="2000" dirty="0" smtClean="0">
                <a:solidFill>
                  <a:schemeClr val="tx1"/>
                </a:solidFill>
              </a:rPr>
              <a:t> </a:t>
            </a:r>
            <a:r>
              <a:rPr lang="en-US" sz="2000" dirty="0" err="1" smtClean="0">
                <a:solidFill>
                  <a:schemeClr val="tx1"/>
                </a:solidFill>
              </a:rPr>
              <a:t>af</a:t>
            </a:r>
            <a:r>
              <a:rPr lang="en-US" sz="2000" dirty="0" smtClean="0">
                <a:solidFill>
                  <a:schemeClr val="tx1"/>
                </a:solidFill>
              </a:rPr>
              <a:t>.</a:t>
            </a:r>
            <a:endParaRPr lang="nl-NL" sz="2000" dirty="0" smtClean="0">
              <a:solidFill>
                <a:schemeClr val="tx1"/>
              </a:solidFill>
            </a:endParaRPr>
          </a:p>
          <a:p>
            <a:endParaRPr lang="nl-NL" dirty="0"/>
          </a:p>
        </p:txBody>
      </p:sp>
      <p:pic>
        <p:nvPicPr>
          <p:cNvPr id="13314" name="Picture 2"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3823" y="340238"/>
            <a:ext cx="2137935" cy="1625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011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000" b="1" dirty="0">
                <a:solidFill>
                  <a:schemeClr val="tx2"/>
                </a:solidFill>
              </a:rPr>
              <a:t>Redenen om de dierenarts in te schakelen zijn</a:t>
            </a:r>
            <a:r>
              <a:rPr lang="nl-NL" sz="4000" b="1" dirty="0" smtClean="0">
                <a:solidFill>
                  <a:schemeClr val="tx2"/>
                </a:solidFill>
              </a:rPr>
              <a:t>:</a:t>
            </a:r>
            <a:endParaRPr lang="nl-NL" sz="4000" b="1" dirty="0">
              <a:solidFill>
                <a:schemeClr val="tx2"/>
              </a:solidFill>
            </a:endParaRPr>
          </a:p>
        </p:txBody>
      </p:sp>
      <p:sp>
        <p:nvSpPr>
          <p:cNvPr id="3" name="Tijdelijke aanduiding voor inhoud 2"/>
          <p:cNvSpPr>
            <a:spLocks noGrp="1"/>
          </p:cNvSpPr>
          <p:nvPr>
            <p:ph idx="1"/>
          </p:nvPr>
        </p:nvSpPr>
        <p:spPr/>
        <p:txBody>
          <a:bodyPr>
            <a:normAutofit/>
          </a:bodyPr>
          <a:lstStyle/>
          <a:p>
            <a:pPr lvl="0"/>
            <a:r>
              <a:rPr lang="nl-NL" sz="2000" dirty="0" smtClean="0">
                <a:solidFill>
                  <a:schemeClr val="tx1"/>
                </a:solidFill>
              </a:rPr>
              <a:t>De </a:t>
            </a:r>
            <a:r>
              <a:rPr lang="nl-NL" sz="2000" dirty="0">
                <a:solidFill>
                  <a:schemeClr val="tx1"/>
                </a:solidFill>
              </a:rPr>
              <a:t>poes blijft meer dan 30 minuten lang, krachtig en regelmatig persen zonder dat er een kitten geboren wordt.</a:t>
            </a:r>
          </a:p>
          <a:p>
            <a:pPr lvl="0"/>
            <a:r>
              <a:rPr lang="nl-NL" sz="2000" dirty="0">
                <a:solidFill>
                  <a:schemeClr val="tx1"/>
                </a:solidFill>
              </a:rPr>
              <a:t>De poes perst zwak gedurende 1 á 2 uur zonder dat er een kitten geboren wordt.</a:t>
            </a:r>
          </a:p>
          <a:p>
            <a:pPr lvl="0"/>
            <a:r>
              <a:rPr lang="nl-NL" sz="2000" dirty="0">
                <a:solidFill>
                  <a:schemeClr val="tx1"/>
                </a:solidFill>
              </a:rPr>
              <a:t>Na de geboorte van één kitten perst de poes 2 á 3 uur niet.</a:t>
            </a:r>
          </a:p>
          <a:p>
            <a:pPr lvl="0"/>
            <a:r>
              <a:rPr lang="nl-NL" sz="2000" dirty="0">
                <a:solidFill>
                  <a:schemeClr val="tx1"/>
                </a:solidFill>
              </a:rPr>
              <a:t>De poes ziek lijkt te zijn op het moment van de bevalling.</a:t>
            </a:r>
          </a:p>
          <a:p>
            <a:pPr lvl="0"/>
            <a:r>
              <a:rPr lang="nl-NL" sz="2000" dirty="0">
                <a:solidFill>
                  <a:schemeClr val="tx1"/>
                </a:solidFill>
              </a:rPr>
              <a:t>De poes abnormale uitvloeiing heeft. Het vruchtwater kan groen van kleur zijn maar dit is normaal. </a:t>
            </a:r>
            <a:r>
              <a:rPr lang="en-US" sz="2000" dirty="0" err="1">
                <a:solidFill>
                  <a:schemeClr val="tx1"/>
                </a:solidFill>
              </a:rPr>
              <a:t>Stinkende</a:t>
            </a:r>
            <a:r>
              <a:rPr lang="en-US" sz="2000" dirty="0">
                <a:solidFill>
                  <a:schemeClr val="tx1"/>
                </a:solidFill>
              </a:rPr>
              <a:t> </a:t>
            </a:r>
            <a:r>
              <a:rPr lang="en-US" sz="2000" dirty="0" err="1">
                <a:solidFill>
                  <a:schemeClr val="tx1"/>
                </a:solidFill>
              </a:rPr>
              <a:t>uitvloeiing</a:t>
            </a:r>
            <a:r>
              <a:rPr lang="en-US" sz="2000" dirty="0">
                <a:solidFill>
                  <a:schemeClr val="tx1"/>
                </a:solidFill>
              </a:rPr>
              <a:t> is </a:t>
            </a:r>
            <a:r>
              <a:rPr lang="en-US" sz="2000" dirty="0" err="1">
                <a:solidFill>
                  <a:schemeClr val="tx1"/>
                </a:solidFill>
              </a:rPr>
              <a:t>niet</a:t>
            </a:r>
            <a:r>
              <a:rPr lang="en-US" sz="2000" dirty="0">
                <a:solidFill>
                  <a:schemeClr val="tx1"/>
                </a:solidFill>
              </a:rPr>
              <a:t> </a:t>
            </a:r>
            <a:r>
              <a:rPr lang="en-US" sz="2000" dirty="0" err="1">
                <a:solidFill>
                  <a:schemeClr val="tx1"/>
                </a:solidFill>
              </a:rPr>
              <a:t>normaal</a:t>
            </a:r>
            <a:r>
              <a:rPr lang="en-US" sz="2000" dirty="0">
                <a:solidFill>
                  <a:schemeClr val="tx1"/>
                </a:solidFill>
              </a:rPr>
              <a:t>.</a:t>
            </a:r>
            <a:endParaRPr lang="nl-NL" sz="2000" dirty="0">
              <a:solidFill>
                <a:schemeClr val="tx1"/>
              </a:solidFill>
            </a:endParaRPr>
          </a:p>
          <a:p>
            <a:pPr lvl="0"/>
            <a:r>
              <a:rPr lang="nl-NL" sz="2000" dirty="0">
                <a:solidFill>
                  <a:schemeClr val="tx1"/>
                </a:solidFill>
              </a:rPr>
              <a:t>De poes onrustig blijft na de bevalling.</a:t>
            </a:r>
          </a:p>
          <a:p>
            <a:endParaRPr lang="nl-NL" dirty="0"/>
          </a:p>
        </p:txBody>
      </p:sp>
      <p:pic>
        <p:nvPicPr>
          <p:cNvPr id="14340" name="Picture 4" descr="Gerelateerde afbeel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0454" y="5512526"/>
            <a:ext cx="1640406" cy="134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328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b="1" dirty="0" smtClean="0">
                <a:solidFill>
                  <a:schemeClr val="tx2"/>
                </a:solidFill>
              </a:rPr>
              <a:t>Voortplanting </a:t>
            </a:r>
            <a:r>
              <a:rPr lang="nl-NL" b="1" dirty="0" smtClean="0">
                <a:solidFill>
                  <a:schemeClr val="tx2"/>
                </a:solidFill>
              </a:rPr>
              <a:t>(deel 2)</a:t>
            </a:r>
            <a:endParaRPr lang="nl-NL" b="1" dirty="0">
              <a:solidFill>
                <a:schemeClr val="tx2"/>
              </a:solidFill>
            </a:endParaRPr>
          </a:p>
        </p:txBody>
      </p:sp>
    </p:spTree>
    <p:extLst>
      <p:ext uri="{BB962C8B-B14F-4D97-AF65-F5344CB8AC3E}">
        <p14:creationId xmlns:p14="http://schemas.microsoft.com/office/powerpoint/2010/main" val="3193456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err="1" smtClean="0">
                <a:solidFill>
                  <a:schemeClr val="tx2"/>
                </a:solidFill>
              </a:rPr>
              <a:t>Fokplan</a:t>
            </a:r>
            <a:r>
              <a:rPr lang="nl-NL" b="1" dirty="0" smtClean="0">
                <a:solidFill>
                  <a:schemeClr val="tx2"/>
                </a:solidFill>
              </a:rPr>
              <a:t> opstellen</a:t>
            </a:r>
            <a:endParaRPr lang="nl-NL" b="1" dirty="0">
              <a:solidFill>
                <a:schemeClr val="tx2"/>
              </a:solidFill>
            </a:endParaRPr>
          </a:p>
        </p:txBody>
      </p:sp>
      <p:sp>
        <p:nvSpPr>
          <p:cNvPr id="3" name="Tijdelijke aanduiding voor inhoud 2"/>
          <p:cNvSpPr>
            <a:spLocks noGrp="1"/>
          </p:cNvSpPr>
          <p:nvPr>
            <p:ph idx="1"/>
          </p:nvPr>
        </p:nvSpPr>
        <p:spPr/>
        <p:txBody>
          <a:bodyPr>
            <a:normAutofit/>
          </a:bodyPr>
          <a:lstStyle/>
          <a:p>
            <a:r>
              <a:rPr lang="nl-NL" sz="2000" dirty="0" smtClean="0"/>
              <a:t>Stel je bent fokker, hoe ga je te werk?</a:t>
            </a:r>
          </a:p>
          <a:p>
            <a:r>
              <a:rPr lang="nl-NL" sz="2000" dirty="0" smtClean="0"/>
              <a:t>Schrijf in 10 minuten tijd op wat je zou doen. </a:t>
            </a:r>
          </a:p>
          <a:p>
            <a:r>
              <a:rPr lang="nl-NL" sz="2000" dirty="0" smtClean="0"/>
              <a:t>Kies een ras naar keuze. </a:t>
            </a:r>
            <a:endParaRPr lang="nl-NL" sz="2000" dirty="0"/>
          </a:p>
        </p:txBody>
      </p:sp>
      <p:pic>
        <p:nvPicPr>
          <p:cNvPr id="4" name="Afbeelding 3"/>
          <p:cNvPicPr>
            <a:picLocks noChangeAspect="1"/>
          </p:cNvPicPr>
          <p:nvPr/>
        </p:nvPicPr>
        <p:blipFill>
          <a:blip r:embed="rId2"/>
          <a:stretch>
            <a:fillRect/>
          </a:stretch>
        </p:blipFill>
        <p:spPr>
          <a:xfrm>
            <a:off x="6629400" y="3694112"/>
            <a:ext cx="5452110" cy="3093480"/>
          </a:xfrm>
          <a:prstGeom prst="rect">
            <a:avLst/>
          </a:prstGeom>
        </p:spPr>
      </p:pic>
    </p:spTree>
    <p:extLst>
      <p:ext uri="{BB962C8B-B14F-4D97-AF65-F5344CB8AC3E}">
        <p14:creationId xmlns:p14="http://schemas.microsoft.com/office/powerpoint/2010/main" val="176207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Hormonen</a:t>
            </a:r>
            <a:endParaRPr lang="nl-NL" b="1" dirty="0">
              <a:solidFill>
                <a:schemeClr val="tx2"/>
              </a:solidFill>
            </a:endParaRPr>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9415" y="1560717"/>
            <a:ext cx="9027024" cy="4513512"/>
          </a:xfrm>
        </p:spPr>
      </p:pic>
      <p:sp>
        <p:nvSpPr>
          <p:cNvPr id="5" name="Tekstvak 4"/>
          <p:cNvSpPr txBox="1"/>
          <p:nvPr/>
        </p:nvSpPr>
        <p:spPr>
          <a:xfrm>
            <a:off x="5379720" y="838200"/>
            <a:ext cx="6461760" cy="523220"/>
          </a:xfrm>
          <a:prstGeom prst="rect">
            <a:avLst/>
          </a:prstGeom>
          <a:noFill/>
        </p:spPr>
        <p:txBody>
          <a:bodyPr wrap="square" rtlCol="0">
            <a:spAutoFit/>
          </a:bodyPr>
          <a:lstStyle/>
          <a:p>
            <a:r>
              <a:rPr lang="nl-NL" sz="2800" b="1" dirty="0" smtClean="0">
                <a:solidFill>
                  <a:schemeClr val="accent1"/>
                </a:solidFill>
              </a:rPr>
              <a:t>Wat is de functie van deze hormonen?</a:t>
            </a:r>
            <a:endParaRPr lang="nl-NL" sz="2800" b="1" dirty="0">
              <a:solidFill>
                <a:schemeClr val="accent1"/>
              </a:solidFill>
            </a:endParaRPr>
          </a:p>
        </p:txBody>
      </p:sp>
    </p:spTree>
    <p:extLst>
      <p:ext uri="{BB962C8B-B14F-4D97-AF65-F5344CB8AC3E}">
        <p14:creationId xmlns:p14="http://schemas.microsoft.com/office/powerpoint/2010/main" val="289215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lumMod val="50000"/>
                  </a:schemeClr>
                </a:solidFill>
              </a:rPr>
              <a:t>Leerdoelen</a:t>
            </a:r>
            <a:endParaRPr lang="nl-NL" b="1" dirty="0">
              <a:solidFill>
                <a:schemeClr val="tx2">
                  <a:lumMod val="50000"/>
                </a:schemeClr>
              </a:solidFill>
            </a:endParaRPr>
          </a:p>
        </p:txBody>
      </p:sp>
      <p:sp>
        <p:nvSpPr>
          <p:cNvPr id="9" name="Tijdelijke aanduiding voor inhoud 2"/>
          <p:cNvSpPr>
            <a:spLocks noGrp="1"/>
          </p:cNvSpPr>
          <p:nvPr>
            <p:ph idx="1"/>
          </p:nvPr>
        </p:nvSpPr>
        <p:spPr>
          <a:xfrm>
            <a:off x="722865" y="1930400"/>
            <a:ext cx="9872871" cy="4898572"/>
          </a:xfrm>
        </p:spPr>
        <p:txBody>
          <a:bodyPr>
            <a:normAutofit/>
          </a:bodyPr>
          <a:lstStyle/>
          <a:p>
            <a:pPr marL="0" indent="0">
              <a:buNone/>
            </a:pPr>
            <a:r>
              <a:rPr lang="en-US" sz="2000" dirty="0"/>
              <a:t>De (</a:t>
            </a:r>
            <a:r>
              <a:rPr lang="en-US" sz="2000" dirty="0" err="1"/>
              <a:t>beginnend</a:t>
            </a:r>
            <a:r>
              <a:rPr lang="en-US" sz="2000" dirty="0"/>
              <a:t>) </a:t>
            </a:r>
            <a:r>
              <a:rPr lang="en-US" sz="2000" dirty="0" err="1"/>
              <a:t>beroepsbeoefenaar</a:t>
            </a:r>
            <a:r>
              <a:rPr lang="en-US" sz="2000" dirty="0"/>
              <a:t>:</a:t>
            </a:r>
            <a:endParaRPr lang="nl-NL" sz="2000" dirty="0"/>
          </a:p>
          <a:p>
            <a:pPr lvl="0"/>
            <a:r>
              <a:rPr lang="nl-NL" sz="2000" dirty="0"/>
              <a:t>heeft kennis van de voortplanting van honden en/of katten en de ontwikkeling vanaf embryo;</a:t>
            </a:r>
          </a:p>
          <a:p>
            <a:pPr lvl="0"/>
            <a:r>
              <a:rPr lang="en-US" sz="2000" dirty="0" err="1"/>
              <a:t>kan</a:t>
            </a:r>
            <a:r>
              <a:rPr lang="en-US" sz="2000" dirty="0"/>
              <a:t> </a:t>
            </a:r>
            <a:r>
              <a:rPr lang="en-US" sz="2000" dirty="0" err="1"/>
              <a:t>vruchtbaarheid</a:t>
            </a:r>
            <a:r>
              <a:rPr lang="en-US" sz="2000" dirty="0"/>
              <a:t> </a:t>
            </a:r>
            <a:r>
              <a:rPr lang="en-US" sz="2000" dirty="0" err="1"/>
              <a:t>analyseren</a:t>
            </a:r>
            <a:r>
              <a:rPr lang="en-US" sz="2000" dirty="0"/>
              <a:t>;</a:t>
            </a:r>
            <a:endParaRPr lang="nl-NL" sz="2000" dirty="0"/>
          </a:p>
          <a:p>
            <a:pPr lvl="0"/>
            <a:r>
              <a:rPr lang="en-US" sz="2000" dirty="0" err="1"/>
              <a:t>kan</a:t>
            </a:r>
            <a:r>
              <a:rPr lang="en-US" sz="2000" dirty="0"/>
              <a:t> </a:t>
            </a:r>
            <a:r>
              <a:rPr lang="en-US" sz="2000" dirty="0" err="1"/>
              <a:t>dracht</a:t>
            </a:r>
            <a:r>
              <a:rPr lang="en-US" sz="2000" dirty="0"/>
              <a:t> </a:t>
            </a:r>
            <a:r>
              <a:rPr lang="en-US" sz="2000" dirty="0" err="1"/>
              <a:t>registeren</a:t>
            </a:r>
            <a:r>
              <a:rPr lang="en-US" sz="2000" dirty="0"/>
              <a:t>;</a:t>
            </a:r>
            <a:endParaRPr lang="nl-NL" sz="2000" dirty="0"/>
          </a:p>
          <a:p>
            <a:pPr lvl="0"/>
            <a:r>
              <a:rPr lang="en-US" sz="2000" dirty="0" err="1"/>
              <a:t>kan</a:t>
            </a:r>
            <a:r>
              <a:rPr lang="en-US" sz="2000" dirty="0"/>
              <a:t> </a:t>
            </a:r>
            <a:r>
              <a:rPr lang="en-US" sz="2000" dirty="0" err="1"/>
              <a:t>nestmateriaal</a:t>
            </a:r>
            <a:r>
              <a:rPr lang="en-US" sz="2000" dirty="0"/>
              <a:t> </a:t>
            </a:r>
            <a:r>
              <a:rPr lang="en-US" sz="2000" dirty="0" err="1"/>
              <a:t>verzorgen</a:t>
            </a:r>
            <a:r>
              <a:rPr lang="en-US" sz="2000" dirty="0"/>
              <a:t>;</a:t>
            </a:r>
            <a:endParaRPr lang="nl-NL" sz="2000" dirty="0"/>
          </a:p>
          <a:p>
            <a:pPr lvl="0"/>
            <a:r>
              <a:rPr lang="nl-NL" sz="2000" dirty="0"/>
              <a:t>kan de geboorte van pups en/of </a:t>
            </a:r>
            <a:r>
              <a:rPr lang="nl-NL" sz="2000" dirty="0" err="1"/>
              <a:t>kittens</a:t>
            </a:r>
            <a:r>
              <a:rPr lang="nl-NL" sz="2000" dirty="0"/>
              <a:t> begeleiden;</a:t>
            </a:r>
          </a:p>
          <a:p>
            <a:pPr lvl="0"/>
            <a:r>
              <a:rPr lang="nl-NL" sz="2000" dirty="0"/>
              <a:t>kan, indien van toepassing, moeder en jongen verzorgen;</a:t>
            </a:r>
          </a:p>
          <a:p>
            <a:pPr lvl="0"/>
            <a:r>
              <a:rPr lang="nl-NL" sz="2000" dirty="0"/>
              <a:t>kan pups en/of </a:t>
            </a:r>
            <a:r>
              <a:rPr lang="nl-NL" sz="2000" dirty="0" err="1"/>
              <a:t>kittens</a:t>
            </a:r>
            <a:r>
              <a:rPr lang="nl-NL" sz="2000" dirty="0"/>
              <a:t> socialiseren;</a:t>
            </a:r>
          </a:p>
          <a:p>
            <a:pPr lvl="0"/>
            <a:r>
              <a:rPr lang="nl-NL" sz="2000" dirty="0"/>
              <a:t>kan een </a:t>
            </a:r>
            <a:r>
              <a:rPr lang="nl-NL" sz="2000" dirty="0" err="1"/>
              <a:t>fokplan</a:t>
            </a:r>
            <a:r>
              <a:rPr lang="nl-NL" sz="2000" dirty="0"/>
              <a:t> opstellen en ouderdieren selecteren.</a:t>
            </a:r>
          </a:p>
          <a:p>
            <a:pPr marL="0" indent="0">
              <a:spcAft>
                <a:spcPts val="0"/>
              </a:spcAft>
              <a:buNone/>
            </a:pPr>
            <a:endParaRPr lang="nl-NL"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nl-NL" dirty="0"/>
          </a:p>
          <a:p>
            <a:endParaRPr lang="nl-NL" dirty="0"/>
          </a:p>
        </p:txBody>
      </p:sp>
      <p:pic>
        <p:nvPicPr>
          <p:cNvPr id="4098" name="Picture 2" descr="Gerelateerde afbeel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21296" y="417685"/>
            <a:ext cx="2548881" cy="1639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308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Maak de 2 opdrachten over </a:t>
            </a:r>
            <a:r>
              <a:rPr lang="nl-NL" b="1" dirty="0" smtClean="0">
                <a:solidFill>
                  <a:schemeClr val="tx2"/>
                </a:solidFill>
              </a:rPr>
              <a:t>hormonen</a:t>
            </a:r>
            <a:endParaRPr lang="nl-NL" b="1" dirty="0">
              <a:solidFill>
                <a:schemeClr val="tx2"/>
              </a:solidFill>
            </a:endParaRPr>
          </a:p>
        </p:txBody>
      </p:sp>
      <p:pic>
        <p:nvPicPr>
          <p:cNvPr id="4" name="Afbeelding 3"/>
          <p:cNvPicPr>
            <a:picLocks noChangeAspect="1"/>
          </p:cNvPicPr>
          <p:nvPr/>
        </p:nvPicPr>
        <p:blipFill>
          <a:blip r:embed="rId2"/>
          <a:stretch>
            <a:fillRect/>
          </a:stretch>
        </p:blipFill>
        <p:spPr>
          <a:xfrm>
            <a:off x="2301240" y="1828800"/>
            <a:ext cx="7360920" cy="4600575"/>
          </a:xfrm>
          <a:prstGeom prst="rect">
            <a:avLst/>
          </a:prstGeom>
        </p:spPr>
      </p:pic>
    </p:spTree>
    <p:extLst>
      <p:ext uri="{BB962C8B-B14F-4D97-AF65-F5344CB8AC3E}">
        <p14:creationId xmlns:p14="http://schemas.microsoft.com/office/powerpoint/2010/main" val="3486271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Preventie dracht</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altLang="nl-NL" sz="2000" dirty="0"/>
              <a:t>Poezenpil (oraal), één keer per week op dezelfde </a:t>
            </a:r>
            <a:r>
              <a:rPr lang="nl-NL" altLang="nl-NL" sz="2000" dirty="0" smtClean="0"/>
              <a:t>dag</a:t>
            </a:r>
            <a:endParaRPr lang="nl-NL" altLang="nl-NL" sz="2000" dirty="0"/>
          </a:p>
          <a:p>
            <a:r>
              <a:rPr lang="nl-NL" altLang="nl-NL" sz="2000" dirty="0" smtClean="0"/>
              <a:t>Prikpil voor hond</a:t>
            </a:r>
          </a:p>
          <a:p>
            <a:r>
              <a:rPr lang="nl-NL" altLang="nl-NL" sz="2000" dirty="0" smtClean="0"/>
              <a:t>Sterilisatie </a:t>
            </a:r>
            <a:r>
              <a:rPr lang="nl-NL" altLang="nl-NL" sz="2000" dirty="0"/>
              <a:t>/ </a:t>
            </a:r>
            <a:r>
              <a:rPr lang="nl-NL" altLang="nl-NL" sz="2000" dirty="0" smtClean="0"/>
              <a:t>castratie</a:t>
            </a:r>
            <a:endParaRPr lang="nl-NL" altLang="nl-NL" sz="2000" dirty="0"/>
          </a:p>
          <a:p>
            <a:r>
              <a:rPr lang="nl-NL" altLang="nl-NL" sz="2000" dirty="0" smtClean="0"/>
              <a:t>SHAM-dekking (poes)</a:t>
            </a:r>
            <a:endParaRPr lang="nl-NL" altLang="nl-NL" sz="2000" dirty="0"/>
          </a:p>
          <a:p>
            <a:endParaRPr lang="nl-NL" dirty="0"/>
          </a:p>
        </p:txBody>
      </p:sp>
    </p:spTree>
    <p:extLst>
      <p:ext uri="{BB962C8B-B14F-4D97-AF65-F5344CB8AC3E}">
        <p14:creationId xmlns:p14="http://schemas.microsoft.com/office/powerpoint/2010/main" val="2039542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En toen waren er pups/</a:t>
            </a:r>
            <a:r>
              <a:rPr lang="nl-NL" b="1" dirty="0" err="1" smtClean="0">
                <a:solidFill>
                  <a:schemeClr val="tx2"/>
                </a:solidFill>
              </a:rPr>
              <a:t>kittens</a:t>
            </a:r>
            <a:r>
              <a:rPr lang="nl-NL" b="1" dirty="0" smtClean="0">
                <a:solidFill>
                  <a:schemeClr val="tx2"/>
                </a:solidFill>
              </a:rPr>
              <a:t> geboren….</a:t>
            </a:r>
            <a:endParaRPr lang="nl-NL" b="1" dirty="0">
              <a:solidFill>
                <a:schemeClr val="tx2"/>
              </a:solidFill>
            </a:endParaRPr>
          </a:p>
        </p:txBody>
      </p:sp>
      <p:pic>
        <p:nvPicPr>
          <p:cNvPr id="4" name="Afbeelding 3"/>
          <p:cNvPicPr>
            <a:picLocks noChangeAspect="1"/>
          </p:cNvPicPr>
          <p:nvPr/>
        </p:nvPicPr>
        <p:blipFill rotWithShape="1">
          <a:blip r:embed="rId2"/>
          <a:srcRect b="21103"/>
          <a:stretch/>
        </p:blipFill>
        <p:spPr>
          <a:xfrm>
            <a:off x="845127" y="1904682"/>
            <a:ext cx="5486400" cy="3246438"/>
          </a:xfrm>
          <a:prstGeom prst="rect">
            <a:avLst/>
          </a:prstGeom>
        </p:spPr>
      </p:pic>
      <p:pic>
        <p:nvPicPr>
          <p:cNvPr id="5" name="Afbeelding 4"/>
          <p:cNvPicPr>
            <a:picLocks noChangeAspect="1"/>
          </p:cNvPicPr>
          <p:nvPr/>
        </p:nvPicPr>
        <p:blipFill>
          <a:blip r:embed="rId3"/>
          <a:stretch>
            <a:fillRect/>
          </a:stretch>
        </p:blipFill>
        <p:spPr>
          <a:xfrm>
            <a:off x="6670617" y="2613501"/>
            <a:ext cx="4690110" cy="3517583"/>
          </a:xfrm>
          <a:prstGeom prst="rect">
            <a:avLst/>
          </a:prstGeom>
        </p:spPr>
      </p:pic>
    </p:spTree>
    <p:extLst>
      <p:ext uri="{BB962C8B-B14F-4D97-AF65-F5344CB8AC3E}">
        <p14:creationId xmlns:p14="http://schemas.microsoft.com/office/powerpoint/2010/main" val="573159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Als dierverzorger:</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sz="2000" dirty="0" smtClean="0"/>
              <a:t>Zorgdragen voor een goede plek voor de werpkist (temperatuur)</a:t>
            </a:r>
          </a:p>
          <a:p>
            <a:r>
              <a:rPr lang="nl-NL" sz="2000" dirty="0" smtClean="0"/>
              <a:t>Rust en stabiliteit is heel belangrijk</a:t>
            </a:r>
          </a:p>
          <a:p>
            <a:r>
              <a:rPr lang="nl-NL" sz="2000" dirty="0" smtClean="0"/>
              <a:t>Zorg voor een goede hygiëne</a:t>
            </a:r>
          </a:p>
          <a:p>
            <a:r>
              <a:rPr lang="nl-NL" sz="2000" dirty="0" smtClean="0"/>
              <a:t>Controleer moeder en jongen regelmatig (zie tabel uit de handleiding)</a:t>
            </a:r>
          </a:p>
          <a:p>
            <a:pPr lvl="1"/>
            <a:r>
              <a:rPr lang="nl-NL" sz="2000" dirty="0" smtClean="0"/>
              <a:t>Gewicht pups/</a:t>
            </a:r>
            <a:r>
              <a:rPr lang="nl-NL" sz="2000" dirty="0" err="1" smtClean="0"/>
              <a:t>kittens</a:t>
            </a:r>
            <a:endParaRPr lang="nl-NL" sz="2000" dirty="0" smtClean="0"/>
          </a:p>
          <a:p>
            <a:pPr lvl="1"/>
            <a:r>
              <a:rPr lang="nl-NL" sz="2000" dirty="0" smtClean="0"/>
              <a:t>Melkgift moeder</a:t>
            </a:r>
          </a:p>
          <a:p>
            <a:pPr lvl="1"/>
            <a:r>
              <a:rPr lang="nl-NL" sz="2000" dirty="0" smtClean="0"/>
              <a:t>Uitvloeiing moeder</a:t>
            </a:r>
          </a:p>
          <a:p>
            <a:pPr lvl="1"/>
            <a:r>
              <a:rPr lang="nl-NL" sz="2000" dirty="0" smtClean="0"/>
              <a:t>Gedrag pups/</a:t>
            </a:r>
            <a:r>
              <a:rPr lang="nl-NL" sz="2000" dirty="0" err="1" smtClean="0"/>
              <a:t>kittens</a:t>
            </a:r>
            <a:r>
              <a:rPr lang="nl-NL" sz="2000" dirty="0" smtClean="0"/>
              <a:t> en moeder</a:t>
            </a:r>
          </a:p>
          <a:p>
            <a:pPr lvl="1"/>
            <a:r>
              <a:rPr lang="nl-NL" sz="2000" dirty="0" smtClean="0"/>
              <a:t>Navelstreng</a:t>
            </a:r>
          </a:p>
          <a:p>
            <a:pPr lvl="1"/>
            <a:endParaRPr lang="nl-NL" dirty="0" smtClean="0"/>
          </a:p>
          <a:p>
            <a:endParaRPr lang="nl-NL" dirty="0" smtClean="0"/>
          </a:p>
        </p:txBody>
      </p:sp>
    </p:spTree>
    <p:extLst>
      <p:ext uri="{BB962C8B-B14F-4D97-AF65-F5344CB8AC3E}">
        <p14:creationId xmlns:p14="http://schemas.microsoft.com/office/powerpoint/2010/main" val="2706122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213360" y="0"/>
            <a:ext cx="6705600" cy="5029200"/>
          </a:xfrm>
          <a:prstGeom prst="rect">
            <a:avLst/>
          </a:prstGeom>
        </p:spPr>
      </p:pic>
      <p:pic>
        <p:nvPicPr>
          <p:cNvPr id="5" name="Afbeelding 4"/>
          <p:cNvPicPr>
            <a:picLocks noChangeAspect="1"/>
          </p:cNvPicPr>
          <p:nvPr/>
        </p:nvPicPr>
        <p:blipFill>
          <a:blip r:embed="rId3"/>
          <a:stretch>
            <a:fillRect/>
          </a:stretch>
        </p:blipFill>
        <p:spPr>
          <a:xfrm>
            <a:off x="7155379" y="2514600"/>
            <a:ext cx="4843313" cy="3228875"/>
          </a:xfrm>
          <a:prstGeom prst="rect">
            <a:avLst/>
          </a:prstGeom>
        </p:spPr>
      </p:pic>
      <p:pic>
        <p:nvPicPr>
          <p:cNvPr id="6" name="Afbeelding 5"/>
          <p:cNvPicPr>
            <a:picLocks noChangeAspect="1"/>
          </p:cNvPicPr>
          <p:nvPr/>
        </p:nvPicPr>
        <p:blipFill>
          <a:blip r:embed="rId4"/>
          <a:stretch>
            <a:fillRect/>
          </a:stretch>
        </p:blipFill>
        <p:spPr>
          <a:xfrm>
            <a:off x="4541520" y="4647682"/>
            <a:ext cx="3284220" cy="2191585"/>
          </a:xfrm>
          <a:prstGeom prst="rect">
            <a:avLst/>
          </a:prstGeom>
        </p:spPr>
      </p:pic>
    </p:spTree>
    <p:extLst>
      <p:ext uri="{BB962C8B-B14F-4D97-AF65-F5344CB8AC3E}">
        <p14:creationId xmlns:p14="http://schemas.microsoft.com/office/powerpoint/2010/main" val="6231573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Ontwikkelfasen hond</a:t>
            </a:r>
            <a:endParaRPr lang="nl-NL" b="1" dirty="0">
              <a:solidFill>
                <a:schemeClr val="tx2"/>
              </a:solidFill>
            </a:endParaRPr>
          </a:p>
        </p:txBody>
      </p:sp>
      <p:sp>
        <p:nvSpPr>
          <p:cNvPr id="4" name="Tijdelijke aanduiding voor inhoud 2"/>
          <p:cNvSpPr>
            <a:spLocks noGrp="1"/>
          </p:cNvSpPr>
          <p:nvPr>
            <p:ph idx="1"/>
          </p:nvPr>
        </p:nvSpPr>
        <p:spPr>
          <a:xfrm>
            <a:off x="845127" y="1828800"/>
            <a:ext cx="10515600" cy="4693920"/>
          </a:xfrm>
        </p:spPr>
        <p:txBody>
          <a:bodyPr>
            <a:normAutofit fontScale="85000" lnSpcReduction="20000"/>
          </a:bodyPr>
          <a:lstStyle/>
          <a:p>
            <a:r>
              <a:rPr lang="nl-NL" b="1" dirty="0" err="1">
                <a:solidFill>
                  <a:schemeClr val="tx1"/>
                </a:solidFill>
              </a:rPr>
              <a:t>Neontale</a:t>
            </a:r>
            <a:r>
              <a:rPr lang="nl-NL" b="1" dirty="0">
                <a:solidFill>
                  <a:schemeClr val="tx1"/>
                </a:solidFill>
              </a:rPr>
              <a:t> fase</a:t>
            </a:r>
          </a:p>
          <a:p>
            <a:pPr lvl="1"/>
            <a:r>
              <a:rPr lang="nl-NL" dirty="0" smtClean="0">
                <a:solidFill>
                  <a:schemeClr val="tx1"/>
                </a:solidFill>
              </a:rPr>
              <a:t>Fase direct na de geboorte en duurt ± 2 weken. </a:t>
            </a:r>
          </a:p>
          <a:p>
            <a:pPr lvl="1"/>
            <a:r>
              <a:rPr lang="nl-NL" dirty="0" smtClean="0">
                <a:solidFill>
                  <a:schemeClr val="tx1"/>
                </a:solidFill>
              </a:rPr>
              <a:t>Pups zijn volledig afhankelijk van de moeder, slapen en eten veel. </a:t>
            </a:r>
          </a:p>
          <a:p>
            <a:r>
              <a:rPr lang="nl-NL" b="1" dirty="0" smtClean="0">
                <a:solidFill>
                  <a:schemeClr val="tx1"/>
                </a:solidFill>
              </a:rPr>
              <a:t>Overgangsfase</a:t>
            </a:r>
          </a:p>
          <a:p>
            <a:pPr lvl="1"/>
            <a:r>
              <a:rPr lang="nl-NL" dirty="0">
                <a:solidFill>
                  <a:schemeClr val="tx1"/>
                </a:solidFill>
              </a:rPr>
              <a:t>3</a:t>
            </a:r>
            <a:r>
              <a:rPr lang="nl-NL" baseline="30000" dirty="0">
                <a:solidFill>
                  <a:schemeClr val="tx1"/>
                </a:solidFill>
              </a:rPr>
              <a:t>e</a:t>
            </a:r>
            <a:r>
              <a:rPr lang="nl-NL" dirty="0">
                <a:solidFill>
                  <a:schemeClr val="tx1"/>
                </a:solidFill>
              </a:rPr>
              <a:t> week na de geboorte</a:t>
            </a:r>
          </a:p>
          <a:p>
            <a:pPr lvl="1"/>
            <a:r>
              <a:rPr lang="nl-NL" dirty="0">
                <a:solidFill>
                  <a:schemeClr val="tx1"/>
                </a:solidFill>
              </a:rPr>
              <a:t>Oren en ogen gaan open,  </a:t>
            </a:r>
            <a:r>
              <a:rPr lang="nl-NL" dirty="0" smtClean="0">
                <a:solidFill>
                  <a:schemeClr val="tx1"/>
                </a:solidFill>
              </a:rPr>
              <a:t>reukvermogen verbeterd waardoor broertjes, zusjes en moeder herkend worden. </a:t>
            </a:r>
            <a:endParaRPr lang="nl-NL" dirty="0">
              <a:solidFill>
                <a:schemeClr val="tx1"/>
              </a:solidFill>
            </a:endParaRPr>
          </a:p>
          <a:p>
            <a:r>
              <a:rPr lang="nl-NL" b="1" dirty="0" smtClean="0">
                <a:solidFill>
                  <a:schemeClr val="tx1"/>
                </a:solidFill>
              </a:rPr>
              <a:t>Socialisatie fase</a:t>
            </a:r>
          </a:p>
          <a:p>
            <a:pPr lvl="1"/>
            <a:r>
              <a:rPr lang="nl-NL" dirty="0" smtClean="0">
                <a:solidFill>
                  <a:schemeClr val="tx1"/>
                </a:solidFill>
              </a:rPr>
              <a:t>Pups zijn </a:t>
            </a:r>
            <a:r>
              <a:rPr lang="nl-NL" dirty="0">
                <a:solidFill>
                  <a:schemeClr val="tx1"/>
                </a:solidFill>
              </a:rPr>
              <a:t>3 tot </a:t>
            </a:r>
            <a:r>
              <a:rPr lang="nl-NL" dirty="0" smtClean="0">
                <a:solidFill>
                  <a:schemeClr val="tx1"/>
                </a:solidFill>
              </a:rPr>
              <a:t>12 weken </a:t>
            </a:r>
            <a:r>
              <a:rPr lang="nl-NL" dirty="0">
                <a:solidFill>
                  <a:schemeClr val="tx1"/>
                </a:solidFill>
              </a:rPr>
              <a:t>oud</a:t>
            </a:r>
          </a:p>
          <a:p>
            <a:pPr lvl="1"/>
            <a:r>
              <a:rPr lang="nl-NL" dirty="0" smtClean="0">
                <a:solidFill>
                  <a:schemeClr val="tx1"/>
                </a:solidFill>
              </a:rPr>
              <a:t>Nieuwe </a:t>
            </a:r>
            <a:r>
              <a:rPr lang="nl-NL" dirty="0">
                <a:solidFill>
                  <a:schemeClr val="tx1"/>
                </a:solidFill>
              </a:rPr>
              <a:t>ervaringen opdoen, contact met mensen en veel prikkels zijn belangrijk. </a:t>
            </a:r>
          </a:p>
          <a:p>
            <a:r>
              <a:rPr lang="nl-NL" b="1" dirty="0" smtClean="0">
                <a:solidFill>
                  <a:schemeClr val="tx1"/>
                </a:solidFill>
              </a:rPr>
              <a:t>Juveniele fase (of 2</a:t>
            </a:r>
            <a:r>
              <a:rPr lang="nl-NL" b="1" baseline="30000" dirty="0" smtClean="0">
                <a:solidFill>
                  <a:schemeClr val="tx1"/>
                </a:solidFill>
              </a:rPr>
              <a:t>e</a:t>
            </a:r>
            <a:r>
              <a:rPr lang="nl-NL" b="1" dirty="0" smtClean="0">
                <a:solidFill>
                  <a:schemeClr val="tx1"/>
                </a:solidFill>
              </a:rPr>
              <a:t> socialisatiefase)</a:t>
            </a:r>
          </a:p>
          <a:p>
            <a:pPr lvl="1"/>
            <a:r>
              <a:rPr lang="nl-NL" dirty="0" smtClean="0">
                <a:solidFill>
                  <a:schemeClr val="tx1"/>
                </a:solidFill>
              </a:rPr>
              <a:t>3-8 maanden oud </a:t>
            </a:r>
          </a:p>
          <a:p>
            <a:pPr lvl="1"/>
            <a:r>
              <a:rPr lang="nl-NL" dirty="0" smtClean="0"/>
              <a:t>Angstfase </a:t>
            </a:r>
            <a:r>
              <a:rPr lang="nl-NL" dirty="0" smtClean="0">
                <a:sym typeface="Wingdings" panose="05000000000000000000" pitchFamily="2" charset="2"/>
              </a:rPr>
              <a:t> leren van nieuwe omgevingen en sociale </a:t>
            </a:r>
            <a:r>
              <a:rPr lang="nl-NL" dirty="0" smtClean="0">
                <a:solidFill>
                  <a:schemeClr val="tx1"/>
                </a:solidFill>
              </a:rPr>
              <a:t>vaardigheden worden verder ontwikkelt.</a:t>
            </a:r>
          </a:p>
          <a:p>
            <a:pPr lvl="1"/>
            <a:r>
              <a:rPr lang="nl-NL" dirty="0" smtClean="0"/>
              <a:t>Ontwikkeling van spieren en seksualiteit</a:t>
            </a:r>
            <a:endParaRPr lang="nl-NL" dirty="0" smtClean="0">
              <a:solidFill>
                <a:schemeClr val="tx1"/>
              </a:solidFill>
            </a:endParaRPr>
          </a:p>
          <a:p>
            <a:r>
              <a:rPr lang="nl-NL" b="1" dirty="0" smtClean="0">
                <a:solidFill>
                  <a:schemeClr val="tx1"/>
                </a:solidFill>
              </a:rPr>
              <a:t>Volwassenheid </a:t>
            </a:r>
            <a:endParaRPr lang="nl-NL" b="1" dirty="0">
              <a:solidFill>
                <a:schemeClr val="tx1"/>
              </a:solidFill>
            </a:endParaRPr>
          </a:p>
          <a:p>
            <a:pPr lvl="1"/>
            <a:r>
              <a:rPr lang="nl-NL" dirty="0" smtClean="0">
                <a:solidFill>
                  <a:schemeClr val="tx1"/>
                </a:solidFill>
              </a:rPr>
              <a:t>Honden worden rond de leeftijd van 1 jaar gezien als volwassen.</a:t>
            </a:r>
          </a:p>
        </p:txBody>
      </p:sp>
      <p:sp>
        <p:nvSpPr>
          <p:cNvPr id="3" name="Tekstvak 2"/>
          <p:cNvSpPr txBox="1"/>
          <p:nvPr/>
        </p:nvSpPr>
        <p:spPr>
          <a:xfrm>
            <a:off x="9037320" y="6153388"/>
            <a:ext cx="2072640" cy="369332"/>
          </a:xfrm>
          <a:prstGeom prst="rect">
            <a:avLst/>
          </a:prstGeom>
          <a:noFill/>
        </p:spPr>
        <p:txBody>
          <a:bodyPr wrap="square" rtlCol="0">
            <a:spAutoFit/>
          </a:bodyPr>
          <a:lstStyle/>
          <a:p>
            <a:r>
              <a:rPr lang="nl-NL" dirty="0" smtClean="0">
                <a:hlinkClick r:id="rId2"/>
              </a:rPr>
              <a:t>filmpje</a:t>
            </a:r>
            <a:endParaRPr lang="nl-NL" dirty="0"/>
          </a:p>
        </p:txBody>
      </p:sp>
      <p:pic>
        <p:nvPicPr>
          <p:cNvPr id="5" name="Afbeelding 4"/>
          <p:cNvPicPr>
            <a:picLocks noChangeAspect="1"/>
          </p:cNvPicPr>
          <p:nvPr/>
        </p:nvPicPr>
        <p:blipFill>
          <a:blip r:embed="rId3"/>
          <a:stretch>
            <a:fillRect/>
          </a:stretch>
        </p:blipFill>
        <p:spPr>
          <a:xfrm>
            <a:off x="8378190" y="166993"/>
            <a:ext cx="3390900" cy="2375229"/>
          </a:xfrm>
          <a:prstGeom prst="rect">
            <a:avLst/>
          </a:prstGeom>
        </p:spPr>
      </p:pic>
    </p:spTree>
    <p:extLst>
      <p:ext uri="{BB962C8B-B14F-4D97-AF65-F5344CB8AC3E}">
        <p14:creationId xmlns:p14="http://schemas.microsoft.com/office/powerpoint/2010/main" val="2029259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Ontwikkelingsfasen kat</a:t>
            </a:r>
            <a:endParaRPr lang="nl-NL" b="1" dirty="0">
              <a:solidFill>
                <a:schemeClr val="tx2"/>
              </a:solidFill>
            </a:endParaRPr>
          </a:p>
        </p:txBody>
      </p:sp>
      <p:sp>
        <p:nvSpPr>
          <p:cNvPr id="3" name="Tijdelijke aanduiding voor inhoud 2"/>
          <p:cNvSpPr>
            <a:spLocks noGrp="1"/>
          </p:cNvSpPr>
          <p:nvPr>
            <p:ph idx="1"/>
          </p:nvPr>
        </p:nvSpPr>
        <p:spPr>
          <a:xfrm>
            <a:off x="1143000" y="1789611"/>
            <a:ext cx="9872871" cy="4885509"/>
          </a:xfrm>
        </p:spPr>
        <p:txBody>
          <a:bodyPr>
            <a:normAutofit fontScale="92500" lnSpcReduction="20000"/>
          </a:bodyPr>
          <a:lstStyle/>
          <a:p>
            <a:r>
              <a:rPr lang="nl-NL" b="1" dirty="0" err="1">
                <a:solidFill>
                  <a:schemeClr val="tx1"/>
                </a:solidFill>
              </a:rPr>
              <a:t>Neontale</a:t>
            </a:r>
            <a:r>
              <a:rPr lang="nl-NL" b="1" dirty="0">
                <a:solidFill>
                  <a:schemeClr val="tx1"/>
                </a:solidFill>
              </a:rPr>
              <a:t> fase</a:t>
            </a:r>
          </a:p>
          <a:p>
            <a:pPr lvl="1"/>
            <a:r>
              <a:rPr lang="nl-NL" dirty="0" smtClean="0">
                <a:solidFill>
                  <a:schemeClr val="tx1"/>
                </a:solidFill>
              </a:rPr>
              <a:t>Fase direct na de geboorte en duurt ± 2 weken. </a:t>
            </a:r>
          </a:p>
          <a:p>
            <a:pPr lvl="1"/>
            <a:r>
              <a:rPr lang="nl-NL" dirty="0" smtClean="0">
                <a:solidFill>
                  <a:schemeClr val="tx1"/>
                </a:solidFill>
              </a:rPr>
              <a:t>Jongen zijn volledig afhankelijk van de moeder, slapen en eten veel. </a:t>
            </a:r>
          </a:p>
          <a:p>
            <a:r>
              <a:rPr lang="nl-NL" b="1" dirty="0" smtClean="0">
                <a:solidFill>
                  <a:schemeClr val="tx1"/>
                </a:solidFill>
              </a:rPr>
              <a:t>Overgangsfase</a:t>
            </a:r>
          </a:p>
          <a:p>
            <a:pPr lvl="1"/>
            <a:r>
              <a:rPr lang="nl-NL" dirty="0">
                <a:solidFill>
                  <a:schemeClr val="tx1"/>
                </a:solidFill>
              </a:rPr>
              <a:t>3</a:t>
            </a:r>
            <a:r>
              <a:rPr lang="nl-NL" baseline="30000" dirty="0">
                <a:solidFill>
                  <a:schemeClr val="tx1"/>
                </a:solidFill>
              </a:rPr>
              <a:t>e</a:t>
            </a:r>
            <a:r>
              <a:rPr lang="nl-NL" dirty="0">
                <a:solidFill>
                  <a:schemeClr val="tx1"/>
                </a:solidFill>
              </a:rPr>
              <a:t> week na de geboorte</a:t>
            </a:r>
          </a:p>
          <a:p>
            <a:pPr lvl="1"/>
            <a:r>
              <a:rPr lang="nl-NL" dirty="0">
                <a:solidFill>
                  <a:schemeClr val="tx1"/>
                </a:solidFill>
              </a:rPr>
              <a:t>Oren en ogen gaan open,  </a:t>
            </a:r>
            <a:r>
              <a:rPr lang="nl-NL" dirty="0" smtClean="0">
                <a:solidFill>
                  <a:schemeClr val="tx1"/>
                </a:solidFill>
              </a:rPr>
              <a:t>reukvermogen verbeterd waardoor broertjes, zusjes en moeder herkend worden. </a:t>
            </a:r>
            <a:endParaRPr lang="nl-NL" dirty="0">
              <a:solidFill>
                <a:schemeClr val="tx1"/>
              </a:solidFill>
            </a:endParaRPr>
          </a:p>
          <a:p>
            <a:r>
              <a:rPr lang="nl-NL" b="1" dirty="0" smtClean="0">
                <a:solidFill>
                  <a:schemeClr val="tx1"/>
                </a:solidFill>
              </a:rPr>
              <a:t>Primaire socialisatie fase</a:t>
            </a:r>
          </a:p>
          <a:p>
            <a:pPr lvl="1"/>
            <a:r>
              <a:rPr lang="nl-NL" dirty="0" smtClean="0">
                <a:solidFill>
                  <a:schemeClr val="tx1"/>
                </a:solidFill>
              </a:rPr>
              <a:t>Kittens </a:t>
            </a:r>
            <a:r>
              <a:rPr lang="nl-NL" dirty="0">
                <a:solidFill>
                  <a:schemeClr val="tx1"/>
                </a:solidFill>
              </a:rPr>
              <a:t>zijn 3 tot </a:t>
            </a:r>
            <a:r>
              <a:rPr lang="nl-NL" dirty="0" smtClean="0">
                <a:solidFill>
                  <a:schemeClr val="tx1"/>
                </a:solidFill>
              </a:rPr>
              <a:t>8 weken </a:t>
            </a:r>
            <a:r>
              <a:rPr lang="nl-NL" dirty="0">
                <a:solidFill>
                  <a:schemeClr val="tx1"/>
                </a:solidFill>
              </a:rPr>
              <a:t>oud</a:t>
            </a:r>
          </a:p>
          <a:p>
            <a:pPr lvl="1"/>
            <a:r>
              <a:rPr lang="nl-NL" dirty="0" smtClean="0">
                <a:solidFill>
                  <a:schemeClr val="tx1"/>
                </a:solidFill>
              </a:rPr>
              <a:t>Nieuwe </a:t>
            </a:r>
            <a:r>
              <a:rPr lang="nl-NL" dirty="0">
                <a:solidFill>
                  <a:schemeClr val="tx1"/>
                </a:solidFill>
              </a:rPr>
              <a:t>ervaringen opdoen, contact met mensen en veel prikkels zijn belangrijk. </a:t>
            </a:r>
          </a:p>
          <a:p>
            <a:r>
              <a:rPr lang="nl-NL" b="1" dirty="0" smtClean="0">
                <a:solidFill>
                  <a:schemeClr val="tx1"/>
                </a:solidFill>
              </a:rPr>
              <a:t>Secundaire </a:t>
            </a:r>
            <a:r>
              <a:rPr lang="nl-NL" b="1" dirty="0">
                <a:solidFill>
                  <a:schemeClr val="tx1"/>
                </a:solidFill>
              </a:rPr>
              <a:t>socialisatie </a:t>
            </a:r>
            <a:r>
              <a:rPr lang="nl-NL" b="1" dirty="0" smtClean="0">
                <a:solidFill>
                  <a:schemeClr val="tx1"/>
                </a:solidFill>
              </a:rPr>
              <a:t>fase</a:t>
            </a:r>
          </a:p>
          <a:p>
            <a:pPr lvl="1"/>
            <a:r>
              <a:rPr lang="nl-NL" dirty="0" smtClean="0">
                <a:solidFill>
                  <a:schemeClr val="tx1"/>
                </a:solidFill>
              </a:rPr>
              <a:t>Kittens zijn 8 tot 16 weken oud. </a:t>
            </a:r>
            <a:endParaRPr lang="nl-NL" dirty="0">
              <a:solidFill>
                <a:schemeClr val="tx1"/>
              </a:solidFill>
            </a:endParaRPr>
          </a:p>
          <a:p>
            <a:pPr lvl="1"/>
            <a:r>
              <a:rPr lang="nl-NL" dirty="0" smtClean="0">
                <a:solidFill>
                  <a:schemeClr val="tx1"/>
                </a:solidFill>
              </a:rPr>
              <a:t>Vanaf 8 weken gaan kittens vaak weg bij de moeder. Nieuwe omgeving en sociale vaardigheden worden verder ontwikkelt.</a:t>
            </a:r>
          </a:p>
          <a:p>
            <a:r>
              <a:rPr lang="nl-NL" b="1" dirty="0" smtClean="0">
                <a:solidFill>
                  <a:schemeClr val="tx1"/>
                </a:solidFill>
              </a:rPr>
              <a:t>Volwassenheid </a:t>
            </a:r>
            <a:endParaRPr lang="nl-NL" b="1" dirty="0">
              <a:solidFill>
                <a:schemeClr val="tx1"/>
              </a:solidFill>
            </a:endParaRPr>
          </a:p>
          <a:p>
            <a:pPr lvl="1"/>
            <a:r>
              <a:rPr lang="nl-NL" dirty="0" smtClean="0">
                <a:solidFill>
                  <a:schemeClr val="tx1"/>
                </a:solidFill>
              </a:rPr>
              <a:t>Katten worden rond de leeftijd van 5 tot 8 maanden vruchtbaar. </a:t>
            </a:r>
          </a:p>
        </p:txBody>
      </p:sp>
      <p:pic>
        <p:nvPicPr>
          <p:cNvPr id="3074" name="Picture 2"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2226" y="288638"/>
            <a:ext cx="1528354" cy="22898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fbeeldingsresultaat voor k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0580" y="468263"/>
            <a:ext cx="1930582" cy="193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771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Socialiseren</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sz="2000" dirty="0" smtClean="0"/>
              <a:t>Belangrijk van jongs af aan!</a:t>
            </a:r>
          </a:p>
          <a:p>
            <a:r>
              <a:rPr lang="nl-NL" sz="2000" dirty="0" smtClean="0"/>
              <a:t>Hanteren al vanaf week 1</a:t>
            </a:r>
          </a:p>
          <a:p>
            <a:r>
              <a:rPr lang="nl-NL" sz="2000" dirty="0" smtClean="0"/>
              <a:t>Katten anders socialiseren dan honden</a:t>
            </a:r>
            <a:br>
              <a:rPr lang="nl-NL" sz="2000" dirty="0" smtClean="0"/>
            </a:br>
            <a:r>
              <a:rPr lang="nl-NL" sz="2000" dirty="0" smtClean="0"/>
              <a:t> </a:t>
            </a:r>
            <a:r>
              <a:rPr lang="nl-NL" sz="2000" dirty="0" smtClean="0">
                <a:sym typeface="Wingdings" panose="05000000000000000000" pitchFamily="2" charset="2"/>
              </a:rPr>
              <a:t> </a:t>
            </a:r>
            <a:r>
              <a:rPr lang="nl-NL" sz="2000" dirty="0" smtClean="0"/>
              <a:t>honden meer sociale gedragingen bijleren</a:t>
            </a:r>
          </a:p>
          <a:p>
            <a:r>
              <a:rPr lang="nl-NL" sz="2000" dirty="0" smtClean="0"/>
              <a:t>Katten van nature zindelijk</a:t>
            </a:r>
          </a:p>
          <a:p>
            <a:r>
              <a:rPr lang="nl-NL" sz="2000" dirty="0" smtClean="0"/>
              <a:t>Nagels knippen, borstelen, tanden poetsen, etc. </a:t>
            </a:r>
          </a:p>
          <a:p>
            <a:r>
              <a:rPr lang="nl-NL" sz="2000" dirty="0" smtClean="0"/>
              <a:t>Alleen thuis zijn bij honden belangrijk</a:t>
            </a:r>
          </a:p>
          <a:p>
            <a:endParaRPr lang="nl-NL" dirty="0"/>
          </a:p>
        </p:txBody>
      </p:sp>
      <p:pic>
        <p:nvPicPr>
          <p:cNvPr id="4" name="Afbeelding 3"/>
          <p:cNvPicPr>
            <a:picLocks noChangeAspect="1"/>
          </p:cNvPicPr>
          <p:nvPr/>
        </p:nvPicPr>
        <p:blipFill>
          <a:blip r:embed="rId3"/>
          <a:stretch>
            <a:fillRect/>
          </a:stretch>
        </p:blipFill>
        <p:spPr>
          <a:xfrm>
            <a:off x="8606409" y="4800600"/>
            <a:ext cx="3374136" cy="2057400"/>
          </a:xfrm>
          <a:prstGeom prst="rect">
            <a:avLst/>
          </a:prstGeom>
        </p:spPr>
      </p:pic>
      <p:pic>
        <p:nvPicPr>
          <p:cNvPr id="5" name="Afbeelding 4"/>
          <p:cNvPicPr>
            <a:picLocks noChangeAspect="1"/>
          </p:cNvPicPr>
          <p:nvPr/>
        </p:nvPicPr>
        <p:blipFill>
          <a:blip r:embed="rId4"/>
          <a:stretch>
            <a:fillRect/>
          </a:stretch>
        </p:blipFill>
        <p:spPr>
          <a:xfrm>
            <a:off x="9694545" y="365760"/>
            <a:ext cx="2286000" cy="3429000"/>
          </a:xfrm>
          <a:prstGeom prst="rect">
            <a:avLst/>
          </a:prstGeom>
        </p:spPr>
      </p:pic>
    </p:spTree>
    <p:extLst>
      <p:ext uri="{BB962C8B-B14F-4D97-AF65-F5344CB8AC3E}">
        <p14:creationId xmlns:p14="http://schemas.microsoft.com/office/powerpoint/2010/main" val="3210983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3277" y="2732314"/>
            <a:ext cx="8596668" cy="1320800"/>
          </a:xfrm>
        </p:spPr>
        <p:txBody>
          <a:bodyPr/>
          <a:lstStyle/>
          <a:p>
            <a:r>
              <a:rPr lang="nl-NL" dirty="0" smtClean="0"/>
              <a:t>Voortplanting hond</a:t>
            </a:r>
            <a:endParaRPr lang="nl-NL" dirty="0"/>
          </a:p>
        </p:txBody>
      </p:sp>
    </p:spTree>
    <p:extLst>
      <p:ext uri="{BB962C8B-B14F-4D97-AF65-F5344CB8AC3E}">
        <p14:creationId xmlns:p14="http://schemas.microsoft.com/office/powerpoint/2010/main" val="367412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Voortplanting hond</a:t>
            </a:r>
            <a:endParaRPr lang="nl-NL" b="1" dirty="0">
              <a:solidFill>
                <a:schemeClr val="tx2"/>
              </a:solidFill>
            </a:endParaRPr>
          </a:p>
        </p:txBody>
      </p:sp>
      <p:sp>
        <p:nvSpPr>
          <p:cNvPr id="3" name="Tijdelijke aanduiding voor inhoud 2"/>
          <p:cNvSpPr>
            <a:spLocks noGrp="1"/>
          </p:cNvSpPr>
          <p:nvPr>
            <p:ph idx="1"/>
          </p:nvPr>
        </p:nvSpPr>
        <p:spPr/>
        <p:txBody>
          <a:bodyPr>
            <a:normAutofit/>
          </a:bodyPr>
          <a:lstStyle/>
          <a:p>
            <a:r>
              <a:rPr lang="nl-NL" sz="2400" dirty="0" smtClean="0">
                <a:solidFill>
                  <a:schemeClr val="tx1"/>
                </a:solidFill>
              </a:rPr>
              <a:t>We delen </a:t>
            </a:r>
            <a:r>
              <a:rPr lang="nl-NL" sz="2400" dirty="0" smtClean="0">
                <a:solidFill>
                  <a:schemeClr val="tx1"/>
                </a:solidFill>
              </a:rPr>
              <a:t>de </a:t>
            </a:r>
            <a:r>
              <a:rPr lang="nl-NL" sz="2400" dirty="0">
                <a:solidFill>
                  <a:schemeClr val="tx1"/>
                </a:solidFill>
              </a:rPr>
              <a:t>voortplanting </a:t>
            </a:r>
            <a:r>
              <a:rPr lang="nl-NL" sz="2400" dirty="0" smtClean="0">
                <a:solidFill>
                  <a:schemeClr val="tx1"/>
                </a:solidFill>
              </a:rPr>
              <a:t>van</a:t>
            </a:r>
            <a:r>
              <a:rPr lang="nl-NL" sz="2400" dirty="0" smtClean="0">
                <a:solidFill>
                  <a:schemeClr val="tx1"/>
                </a:solidFill>
              </a:rPr>
              <a:t> </a:t>
            </a:r>
            <a:r>
              <a:rPr lang="nl-NL" sz="2400" dirty="0">
                <a:solidFill>
                  <a:schemeClr val="tx1"/>
                </a:solidFill>
              </a:rPr>
              <a:t>de hond </a:t>
            </a:r>
            <a:r>
              <a:rPr lang="nl-NL" sz="2400" dirty="0" smtClean="0">
                <a:solidFill>
                  <a:schemeClr val="tx1"/>
                </a:solidFill>
              </a:rPr>
              <a:t>in, in </a:t>
            </a:r>
            <a:r>
              <a:rPr lang="nl-NL" sz="2400" dirty="0">
                <a:solidFill>
                  <a:schemeClr val="tx1"/>
                </a:solidFill>
              </a:rPr>
              <a:t>verschillende stadia: </a:t>
            </a:r>
            <a:endParaRPr lang="nl-NL" sz="2400" dirty="0" smtClean="0">
              <a:solidFill>
                <a:schemeClr val="tx1"/>
              </a:solidFill>
            </a:endParaRPr>
          </a:p>
          <a:p>
            <a:r>
              <a:rPr lang="nl-NL" sz="2400" dirty="0" smtClean="0"/>
              <a:t>Ontmoeting</a:t>
            </a:r>
            <a:endParaRPr lang="nl-NL" sz="2400" dirty="0">
              <a:solidFill>
                <a:schemeClr val="tx1"/>
              </a:solidFill>
            </a:endParaRPr>
          </a:p>
          <a:p>
            <a:r>
              <a:rPr lang="nl-NL" sz="2400" dirty="0" smtClean="0">
                <a:solidFill>
                  <a:schemeClr val="tx1"/>
                </a:solidFill>
              </a:rPr>
              <a:t>Paring</a:t>
            </a:r>
          </a:p>
          <a:p>
            <a:r>
              <a:rPr lang="nl-NL" sz="2400" dirty="0">
                <a:solidFill>
                  <a:schemeClr val="tx1"/>
                </a:solidFill>
              </a:rPr>
              <a:t>D</a:t>
            </a:r>
            <a:r>
              <a:rPr lang="nl-NL" sz="2400" dirty="0" smtClean="0">
                <a:solidFill>
                  <a:schemeClr val="tx1"/>
                </a:solidFill>
              </a:rPr>
              <a:t>racht </a:t>
            </a:r>
            <a:endParaRPr lang="nl-NL" sz="2400" dirty="0">
              <a:solidFill>
                <a:schemeClr val="tx1"/>
              </a:solidFill>
            </a:endParaRPr>
          </a:p>
          <a:p>
            <a:r>
              <a:rPr lang="nl-NL" sz="2400" dirty="0" smtClean="0">
                <a:solidFill>
                  <a:schemeClr val="tx1"/>
                </a:solidFill>
              </a:rPr>
              <a:t>Bevalling</a:t>
            </a:r>
            <a:endParaRPr lang="nl-NL" sz="2400" dirty="0" smtClean="0">
              <a:solidFill>
                <a:schemeClr val="tx1"/>
              </a:solidFill>
            </a:endParaRPr>
          </a:p>
          <a:p>
            <a:endParaRPr lang="nl-NL" dirty="0">
              <a:solidFill>
                <a:schemeClr val="tx1"/>
              </a:solidFill>
            </a:endParaRPr>
          </a:p>
          <a:p>
            <a:endParaRPr lang="nl-NL" dirty="0"/>
          </a:p>
        </p:txBody>
      </p:sp>
    </p:spTree>
    <p:extLst>
      <p:ext uri="{BB962C8B-B14F-4D97-AF65-F5344CB8AC3E}">
        <p14:creationId xmlns:p14="http://schemas.microsoft.com/office/powerpoint/2010/main" val="12353089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De ontmoeting </a:t>
            </a:r>
            <a:endParaRPr lang="nl-NL" b="1" dirty="0">
              <a:solidFill>
                <a:schemeClr val="tx2"/>
              </a:solidFill>
            </a:endParaRPr>
          </a:p>
        </p:txBody>
      </p:sp>
      <p:sp>
        <p:nvSpPr>
          <p:cNvPr id="3" name="Tijdelijke aanduiding voor inhoud 2"/>
          <p:cNvSpPr>
            <a:spLocks noGrp="1"/>
          </p:cNvSpPr>
          <p:nvPr>
            <p:ph idx="1"/>
          </p:nvPr>
        </p:nvSpPr>
        <p:spPr/>
        <p:txBody>
          <a:bodyPr>
            <a:normAutofit lnSpcReduction="10000"/>
          </a:bodyPr>
          <a:lstStyle/>
          <a:p>
            <a:r>
              <a:rPr lang="nl-NL" sz="2000" dirty="0" smtClean="0">
                <a:solidFill>
                  <a:schemeClr val="tx1"/>
                </a:solidFill>
              </a:rPr>
              <a:t>Van </a:t>
            </a:r>
            <a:r>
              <a:rPr lang="nl-NL" sz="2000" dirty="0">
                <a:solidFill>
                  <a:schemeClr val="tx1"/>
                </a:solidFill>
              </a:rPr>
              <a:t>oorsprong zijn teven maar één keer per jaar loops, maar de meeste rassen tegenwoordig twee tot drie keer per jaar loops. </a:t>
            </a:r>
            <a:endParaRPr lang="nl-NL" sz="2000" dirty="0" smtClean="0">
              <a:solidFill>
                <a:schemeClr val="tx1"/>
              </a:solidFill>
            </a:endParaRPr>
          </a:p>
          <a:p>
            <a:endParaRPr lang="nl-NL" sz="2000" dirty="0">
              <a:solidFill>
                <a:schemeClr val="tx1"/>
              </a:solidFill>
            </a:endParaRPr>
          </a:p>
          <a:p>
            <a:r>
              <a:rPr lang="nl-NL" sz="2000" dirty="0">
                <a:solidFill>
                  <a:schemeClr val="tx1"/>
                </a:solidFill>
              </a:rPr>
              <a:t>De eerste fase van de loopsheid zwelt de vulva op en heeft de teef een bloederige uitvloeiing (9-17 dagen</a:t>
            </a:r>
            <a:r>
              <a:rPr lang="nl-NL" sz="2000" dirty="0" smtClean="0">
                <a:solidFill>
                  <a:schemeClr val="tx1"/>
                </a:solidFill>
              </a:rPr>
              <a:t>). De teef laat zich nog niet dekken. </a:t>
            </a:r>
          </a:p>
          <a:p>
            <a:endParaRPr lang="nl-NL" sz="2000" dirty="0">
              <a:solidFill>
                <a:schemeClr val="tx1"/>
              </a:solidFill>
            </a:endParaRPr>
          </a:p>
          <a:p>
            <a:r>
              <a:rPr lang="nl-NL" sz="2000" dirty="0" smtClean="0">
                <a:solidFill>
                  <a:schemeClr val="tx1"/>
                </a:solidFill>
              </a:rPr>
              <a:t>In </a:t>
            </a:r>
            <a:r>
              <a:rPr lang="nl-NL" sz="2000" dirty="0">
                <a:solidFill>
                  <a:schemeClr val="tx1"/>
                </a:solidFill>
              </a:rPr>
              <a:t>de tweede fase worden feromonen afgegeven waardoor de reuen aangetrokken worden en vindt de eisprong plaats. De zwelling van de vulva neemt af en ook de uitvloeiing wordt minder en veranderd van rood naar geelbruinachtig. De teef zal zich nu wel laten dekken. </a:t>
            </a:r>
          </a:p>
          <a:p>
            <a:endParaRPr lang="nl-NL" dirty="0"/>
          </a:p>
        </p:txBody>
      </p:sp>
      <p:pic>
        <p:nvPicPr>
          <p:cNvPr id="5124" name="Picture 4"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9943" y="101974"/>
            <a:ext cx="2527571" cy="1658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010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Paring</a:t>
            </a:r>
            <a:endParaRPr lang="nl-NL" b="1" dirty="0">
              <a:solidFill>
                <a:schemeClr val="tx2"/>
              </a:solidFill>
            </a:endParaRPr>
          </a:p>
        </p:txBody>
      </p:sp>
      <p:sp>
        <p:nvSpPr>
          <p:cNvPr id="3" name="Tijdelijke aanduiding voor inhoud 2"/>
          <p:cNvSpPr>
            <a:spLocks noGrp="1"/>
          </p:cNvSpPr>
          <p:nvPr>
            <p:ph idx="1"/>
          </p:nvPr>
        </p:nvSpPr>
        <p:spPr>
          <a:xfrm>
            <a:off x="1143001" y="2057400"/>
            <a:ext cx="4225834" cy="4038600"/>
          </a:xfrm>
        </p:spPr>
        <p:txBody>
          <a:bodyPr>
            <a:normAutofit/>
          </a:bodyPr>
          <a:lstStyle/>
          <a:p>
            <a:r>
              <a:rPr lang="nl-NL" sz="2000" dirty="0">
                <a:solidFill>
                  <a:schemeClr val="tx1"/>
                </a:solidFill>
              </a:rPr>
              <a:t>In de tweede fase van de loopsheid van de teef vindt de paring plaats</a:t>
            </a:r>
            <a:r>
              <a:rPr lang="nl-NL" sz="2000" dirty="0" smtClean="0">
                <a:solidFill>
                  <a:schemeClr val="tx1"/>
                </a:solidFill>
              </a:rPr>
              <a:t>.</a:t>
            </a:r>
          </a:p>
          <a:p>
            <a:r>
              <a:rPr lang="nl-NL" sz="2000" dirty="0" smtClean="0">
                <a:solidFill>
                  <a:schemeClr val="tx1"/>
                </a:solidFill>
              </a:rPr>
              <a:t>Tijdens </a:t>
            </a:r>
            <a:r>
              <a:rPr lang="nl-NL" sz="2000" dirty="0">
                <a:solidFill>
                  <a:schemeClr val="tx1"/>
                </a:solidFill>
              </a:rPr>
              <a:t>de paring blijft de teef passief stil staan</a:t>
            </a:r>
            <a:r>
              <a:rPr lang="nl-NL" sz="2000" dirty="0" smtClean="0">
                <a:solidFill>
                  <a:schemeClr val="tx1"/>
                </a:solidFill>
              </a:rPr>
              <a:t>.</a:t>
            </a:r>
          </a:p>
          <a:p>
            <a:r>
              <a:rPr lang="nl-NL" sz="2000" dirty="0" smtClean="0">
                <a:solidFill>
                  <a:schemeClr val="tx1"/>
                </a:solidFill>
              </a:rPr>
              <a:t>De </a:t>
            </a:r>
            <a:r>
              <a:rPr lang="nl-NL" sz="2000" dirty="0">
                <a:solidFill>
                  <a:schemeClr val="tx1"/>
                </a:solidFill>
              </a:rPr>
              <a:t>paring gaat snel, vrijwel onmiddellijk treedt er ejaculatie op. </a:t>
            </a:r>
            <a:endParaRPr lang="nl-NL" sz="2000" dirty="0" smtClean="0">
              <a:solidFill>
                <a:schemeClr val="tx1"/>
              </a:solidFill>
            </a:endParaRPr>
          </a:p>
          <a:p>
            <a:r>
              <a:rPr lang="nl-NL" sz="2000" dirty="0" smtClean="0">
                <a:solidFill>
                  <a:schemeClr val="tx1"/>
                </a:solidFill>
              </a:rPr>
              <a:t>Door </a:t>
            </a:r>
            <a:r>
              <a:rPr lang="nl-NL" sz="2000" dirty="0">
                <a:solidFill>
                  <a:schemeClr val="tx1"/>
                </a:solidFill>
              </a:rPr>
              <a:t>de zwelling van de penis kan de reu niet terugtrekken. </a:t>
            </a:r>
          </a:p>
        </p:txBody>
      </p:sp>
      <p:pic>
        <p:nvPicPr>
          <p:cNvPr id="4" name="Picture 2" descr="Afbeeldingsresultaat voor voortplanting hond"/>
          <p:cNvPicPr>
            <a:picLocks noChangeAspect="1" noChangeArrowheads="1"/>
          </p:cNvPicPr>
          <p:nvPr/>
        </p:nvPicPr>
        <p:blipFill rotWithShape="1">
          <a:blip r:embed="rId2">
            <a:extLst>
              <a:ext uri="{28A0092B-C50C-407E-A947-70E740481C1C}">
                <a14:useLocalDpi xmlns:a14="http://schemas.microsoft.com/office/drawing/2010/main" val="0"/>
              </a:ext>
            </a:extLst>
          </a:blip>
          <a:srcRect l="6377" r="10789"/>
          <a:stretch/>
        </p:blipFill>
        <p:spPr bwMode="auto">
          <a:xfrm>
            <a:off x="5177236" y="378822"/>
            <a:ext cx="6749152" cy="611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588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Dracht</a:t>
            </a:r>
            <a:endParaRPr lang="nl-NL" b="1" dirty="0">
              <a:solidFill>
                <a:schemeClr val="tx2"/>
              </a:solidFill>
            </a:endParaRPr>
          </a:p>
        </p:txBody>
      </p:sp>
      <p:sp>
        <p:nvSpPr>
          <p:cNvPr id="3" name="Tijdelijke aanduiding voor inhoud 2"/>
          <p:cNvSpPr>
            <a:spLocks noGrp="1"/>
          </p:cNvSpPr>
          <p:nvPr>
            <p:ph idx="1"/>
          </p:nvPr>
        </p:nvSpPr>
        <p:spPr>
          <a:xfrm>
            <a:off x="677334" y="1714500"/>
            <a:ext cx="8596668" cy="4784271"/>
          </a:xfrm>
        </p:spPr>
        <p:txBody>
          <a:bodyPr>
            <a:normAutofit/>
          </a:bodyPr>
          <a:lstStyle/>
          <a:p>
            <a:r>
              <a:rPr lang="nl-NL" sz="2000" dirty="0">
                <a:solidFill>
                  <a:schemeClr val="tx1"/>
                </a:solidFill>
              </a:rPr>
              <a:t>De dracht duurt ongeveer 58 tot 68 dagen. Er zijn een aantal kenmerken waar aan gezien kan worden dat de teef drachtig is:</a:t>
            </a:r>
          </a:p>
          <a:p>
            <a:pPr lvl="1"/>
            <a:r>
              <a:rPr lang="nl-NL" sz="2000" dirty="0">
                <a:solidFill>
                  <a:schemeClr val="tx1"/>
                </a:solidFill>
              </a:rPr>
              <a:t>Na 5 a 6 weken zetten de melkklieren op en zijn de tepels wat groter en donkerder.</a:t>
            </a:r>
          </a:p>
          <a:p>
            <a:pPr lvl="1"/>
            <a:r>
              <a:rPr lang="nl-NL" sz="2000" dirty="0">
                <a:solidFill>
                  <a:schemeClr val="tx1"/>
                </a:solidFill>
              </a:rPr>
              <a:t>Vaak slaapt de teef meer.</a:t>
            </a:r>
          </a:p>
          <a:p>
            <a:pPr lvl="1"/>
            <a:r>
              <a:rPr lang="en-US" sz="2000" dirty="0">
                <a:solidFill>
                  <a:schemeClr val="tx1"/>
                </a:solidFill>
              </a:rPr>
              <a:t>De </a:t>
            </a:r>
            <a:r>
              <a:rPr lang="en-US" sz="2000" dirty="0" err="1">
                <a:solidFill>
                  <a:schemeClr val="tx1"/>
                </a:solidFill>
              </a:rPr>
              <a:t>eetlust</a:t>
            </a:r>
            <a:r>
              <a:rPr lang="en-US" sz="2000" dirty="0">
                <a:solidFill>
                  <a:schemeClr val="tx1"/>
                </a:solidFill>
              </a:rPr>
              <a:t> is </a:t>
            </a:r>
            <a:r>
              <a:rPr lang="en-US" sz="2000" dirty="0" err="1">
                <a:solidFill>
                  <a:schemeClr val="tx1"/>
                </a:solidFill>
              </a:rPr>
              <a:t>toegenomen</a:t>
            </a:r>
            <a:r>
              <a:rPr lang="en-US" sz="2000" dirty="0">
                <a:solidFill>
                  <a:schemeClr val="tx1"/>
                </a:solidFill>
              </a:rPr>
              <a:t>.</a:t>
            </a:r>
            <a:endParaRPr lang="nl-NL" sz="2000" dirty="0">
              <a:solidFill>
                <a:schemeClr val="tx1"/>
              </a:solidFill>
            </a:endParaRPr>
          </a:p>
          <a:p>
            <a:pPr lvl="1"/>
            <a:r>
              <a:rPr lang="en-US" sz="2000" dirty="0">
                <a:solidFill>
                  <a:schemeClr val="tx1"/>
                </a:solidFill>
              </a:rPr>
              <a:t>De </a:t>
            </a:r>
            <a:r>
              <a:rPr lang="en-US" sz="2000" dirty="0" err="1">
                <a:solidFill>
                  <a:schemeClr val="tx1"/>
                </a:solidFill>
              </a:rPr>
              <a:t>buikomvang</a:t>
            </a:r>
            <a:r>
              <a:rPr lang="en-US" sz="2000" dirty="0">
                <a:solidFill>
                  <a:schemeClr val="tx1"/>
                </a:solidFill>
              </a:rPr>
              <a:t> is </a:t>
            </a:r>
            <a:r>
              <a:rPr lang="en-US" sz="2000" dirty="0" err="1">
                <a:solidFill>
                  <a:schemeClr val="tx1"/>
                </a:solidFill>
              </a:rPr>
              <a:t>groter</a:t>
            </a:r>
            <a:r>
              <a:rPr lang="en-US" sz="2000" dirty="0" smtClean="0">
                <a:solidFill>
                  <a:schemeClr val="tx1"/>
                </a:solidFill>
              </a:rPr>
              <a:t>.</a:t>
            </a:r>
          </a:p>
          <a:p>
            <a:pPr lvl="1"/>
            <a:endParaRPr lang="nl-NL" sz="2000" dirty="0">
              <a:solidFill>
                <a:schemeClr val="tx1"/>
              </a:solidFill>
            </a:endParaRPr>
          </a:p>
          <a:p>
            <a:r>
              <a:rPr lang="nl-NL" sz="2000" dirty="0" smtClean="0">
                <a:solidFill>
                  <a:schemeClr val="tx1"/>
                </a:solidFill>
              </a:rPr>
              <a:t>Soms kan het voorkomen </a:t>
            </a:r>
            <a:r>
              <a:rPr lang="nl-NL" sz="2000" dirty="0">
                <a:solidFill>
                  <a:schemeClr val="tx1"/>
                </a:solidFill>
              </a:rPr>
              <a:t>dat de teef </a:t>
            </a:r>
            <a:r>
              <a:rPr lang="nl-NL" sz="2000" dirty="0" smtClean="0">
                <a:solidFill>
                  <a:schemeClr val="tx1"/>
                </a:solidFill>
              </a:rPr>
              <a:t>schijnzwanger </a:t>
            </a:r>
            <a:r>
              <a:rPr lang="nl-NL" sz="2000" dirty="0">
                <a:solidFill>
                  <a:schemeClr val="tx1"/>
                </a:solidFill>
              </a:rPr>
              <a:t>wordt</a:t>
            </a:r>
            <a:r>
              <a:rPr lang="nl-NL" sz="2000" dirty="0" smtClean="0">
                <a:solidFill>
                  <a:schemeClr val="tx1"/>
                </a:solidFill>
              </a:rPr>
              <a:t>.</a:t>
            </a:r>
          </a:p>
          <a:p>
            <a:pPr lvl="1"/>
            <a:r>
              <a:rPr lang="nl-NL" sz="2000" dirty="0" smtClean="0">
                <a:solidFill>
                  <a:schemeClr val="tx1"/>
                </a:solidFill>
              </a:rPr>
              <a:t>De </a:t>
            </a:r>
            <a:r>
              <a:rPr lang="nl-NL" sz="2000" dirty="0">
                <a:solidFill>
                  <a:schemeClr val="tx1"/>
                </a:solidFill>
              </a:rPr>
              <a:t>eicellen en die zijn vrijgekomen en de eierstokken gaan dan progesteron vormen. Door dit hormoon komt de melkproductie op gang en zwellen de melkklieren.</a:t>
            </a:r>
          </a:p>
          <a:p>
            <a:endParaRPr lang="nl-NL" dirty="0"/>
          </a:p>
        </p:txBody>
      </p:sp>
      <p:pic>
        <p:nvPicPr>
          <p:cNvPr id="7170" name="Picture 2"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6388" y="182721"/>
            <a:ext cx="2527860" cy="165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468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Bevalling</a:t>
            </a:r>
            <a:endParaRPr lang="nl-NL" b="1" dirty="0">
              <a:solidFill>
                <a:schemeClr val="tx2"/>
              </a:solidFill>
            </a:endParaRPr>
          </a:p>
        </p:txBody>
      </p:sp>
      <p:sp>
        <p:nvSpPr>
          <p:cNvPr id="3" name="Tijdelijke aanduiding voor inhoud 2"/>
          <p:cNvSpPr>
            <a:spLocks noGrp="1"/>
          </p:cNvSpPr>
          <p:nvPr>
            <p:ph idx="1"/>
          </p:nvPr>
        </p:nvSpPr>
        <p:spPr>
          <a:xfrm>
            <a:off x="845128" y="1965960"/>
            <a:ext cx="10170744" cy="4565469"/>
          </a:xfrm>
        </p:spPr>
        <p:txBody>
          <a:bodyPr>
            <a:normAutofit fontScale="77500" lnSpcReduction="20000"/>
          </a:bodyPr>
          <a:lstStyle/>
          <a:p>
            <a:r>
              <a:rPr lang="nl-NL" sz="2600" dirty="0">
                <a:solidFill>
                  <a:schemeClr val="tx1"/>
                </a:solidFill>
              </a:rPr>
              <a:t>Vanaf de 57e dag kan de teef bevallen. </a:t>
            </a:r>
            <a:r>
              <a:rPr lang="nl-NL" sz="2600" dirty="0" smtClean="0">
                <a:solidFill>
                  <a:schemeClr val="tx1"/>
                </a:solidFill>
              </a:rPr>
              <a:t>Tegen </a:t>
            </a:r>
            <a:r>
              <a:rPr lang="nl-NL" sz="2600" dirty="0">
                <a:solidFill>
                  <a:schemeClr val="tx1"/>
                </a:solidFill>
              </a:rPr>
              <a:t>het einde wordt de teef rustiger en minder speels en ongeveer 24 uur voor de bevalling zal de teef stoppen met </a:t>
            </a:r>
            <a:r>
              <a:rPr lang="nl-NL" sz="2600" dirty="0" smtClean="0">
                <a:solidFill>
                  <a:schemeClr val="tx1"/>
                </a:solidFill>
              </a:rPr>
              <a:t>eten</a:t>
            </a:r>
          </a:p>
          <a:p>
            <a:endParaRPr lang="nl-NL" sz="2600" dirty="0" smtClean="0">
              <a:solidFill>
                <a:schemeClr val="tx1"/>
              </a:solidFill>
            </a:endParaRPr>
          </a:p>
          <a:p>
            <a:r>
              <a:rPr lang="nl-NL" sz="2600" dirty="0" smtClean="0">
                <a:solidFill>
                  <a:schemeClr val="tx1"/>
                </a:solidFill>
              </a:rPr>
              <a:t>Wanneer </a:t>
            </a:r>
            <a:r>
              <a:rPr lang="nl-NL" sz="2600" dirty="0">
                <a:solidFill>
                  <a:schemeClr val="tx1"/>
                </a:solidFill>
              </a:rPr>
              <a:t>de weeën beginnen zal de eerste vruchtzak door het geboortekanaal geperst </a:t>
            </a:r>
            <a:r>
              <a:rPr lang="nl-NL" sz="2600" dirty="0" smtClean="0">
                <a:solidFill>
                  <a:schemeClr val="tx1"/>
                </a:solidFill>
              </a:rPr>
              <a:t>worden en breekt. </a:t>
            </a:r>
          </a:p>
          <a:p>
            <a:endParaRPr lang="nl-NL" sz="2600" dirty="0" smtClean="0">
              <a:solidFill>
                <a:schemeClr val="tx1"/>
              </a:solidFill>
            </a:endParaRPr>
          </a:p>
          <a:p>
            <a:r>
              <a:rPr lang="nl-NL" sz="2600" dirty="0" smtClean="0">
                <a:solidFill>
                  <a:schemeClr val="tx1"/>
                </a:solidFill>
              </a:rPr>
              <a:t>Binnen </a:t>
            </a:r>
            <a:r>
              <a:rPr lang="nl-NL" sz="2600" dirty="0">
                <a:solidFill>
                  <a:schemeClr val="tx1"/>
                </a:solidFill>
              </a:rPr>
              <a:t>twee uur wordt het eerste jong geboren, meestal met de kop eerst. </a:t>
            </a:r>
            <a:r>
              <a:rPr lang="nl-NL" sz="2600" dirty="0" smtClean="0">
                <a:solidFill>
                  <a:schemeClr val="tx1"/>
                </a:solidFill>
              </a:rPr>
              <a:t>Om </a:t>
            </a:r>
            <a:r>
              <a:rPr lang="nl-NL" sz="2600" dirty="0">
                <a:solidFill>
                  <a:schemeClr val="tx1"/>
                </a:solidFill>
              </a:rPr>
              <a:t>elke pup zit een vlies wat de moeder met haar tong van de pup aflikt. Door het likken zal de ademhaling gestimuleerd worden en droogt de pup op. </a:t>
            </a:r>
            <a:endParaRPr lang="nl-NL" sz="2600" dirty="0" smtClean="0">
              <a:solidFill>
                <a:schemeClr val="tx1"/>
              </a:solidFill>
            </a:endParaRPr>
          </a:p>
          <a:p>
            <a:endParaRPr lang="nl-NL" sz="2600" dirty="0" smtClean="0">
              <a:solidFill>
                <a:schemeClr val="tx1"/>
              </a:solidFill>
            </a:endParaRPr>
          </a:p>
          <a:p>
            <a:r>
              <a:rPr lang="nl-NL" sz="2600" dirty="0" smtClean="0">
                <a:solidFill>
                  <a:schemeClr val="tx1"/>
                </a:solidFill>
              </a:rPr>
              <a:t>Na </a:t>
            </a:r>
            <a:r>
              <a:rPr lang="nl-NL" sz="2600" dirty="0">
                <a:solidFill>
                  <a:schemeClr val="tx1"/>
                </a:solidFill>
              </a:rPr>
              <a:t>elke pup werpt de moeder een moederkoek uit. Deze moederkoek voorzag de pup van voeding. </a:t>
            </a:r>
            <a:r>
              <a:rPr lang="nl-NL" sz="2600" dirty="0" smtClean="0">
                <a:solidFill>
                  <a:schemeClr val="tx1"/>
                </a:solidFill>
              </a:rPr>
              <a:t>Binnen </a:t>
            </a:r>
            <a:r>
              <a:rPr lang="nl-NL" sz="2600" dirty="0">
                <a:solidFill>
                  <a:schemeClr val="tx1"/>
                </a:solidFill>
              </a:rPr>
              <a:t>30 minuten na de eerste pup begint de bevalling van de volgende pup. </a:t>
            </a:r>
          </a:p>
          <a:p>
            <a:endParaRPr lang="nl-NL" dirty="0"/>
          </a:p>
        </p:txBody>
      </p:sp>
      <p:pic>
        <p:nvPicPr>
          <p:cNvPr id="9218" name="Picture 2" descr="Afbeeldingsresultaat voor bevalling h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8143" y="312420"/>
            <a:ext cx="2366585" cy="154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66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000" b="1" dirty="0">
                <a:solidFill>
                  <a:schemeClr val="tx2"/>
                </a:solidFill>
              </a:rPr>
              <a:t>Redenen om de dierenarts in te schakelen zijn</a:t>
            </a:r>
            <a:r>
              <a:rPr lang="nl-NL" sz="4000" b="1" dirty="0" smtClean="0">
                <a:solidFill>
                  <a:schemeClr val="tx2"/>
                </a:solidFill>
              </a:rPr>
              <a:t>:</a:t>
            </a:r>
            <a:endParaRPr lang="nl-NL" sz="4000" b="1" dirty="0">
              <a:solidFill>
                <a:schemeClr val="tx2"/>
              </a:solidFill>
            </a:endParaRPr>
          </a:p>
        </p:txBody>
      </p:sp>
      <p:sp>
        <p:nvSpPr>
          <p:cNvPr id="3" name="Tijdelijke aanduiding voor inhoud 2"/>
          <p:cNvSpPr>
            <a:spLocks noGrp="1"/>
          </p:cNvSpPr>
          <p:nvPr>
            <p:ph idx="1"/>
          </p:nvPr>
        </p:nvSpPr>
        <p:spPr/>
        <p:txBody>
          <a:bodyPr>
            <a:normAutofit/>
          </a:bodyPr>
          <a:lstStyle/>
          <a:p>
            <a:pPr lvl="0"/>
            <a:r>
              <a:rPr lang="nl-NL" sz="2000" dirty="0" smtClean="0">
                <a:solidFill>
                  <a:schemeClr val="tx1"/>
                </a:solidFill>
              </a:rPr>
              <a:t>Te </a:t>
            </a:r>
            <a:r>
              <a:rPr lang="nl-NL" sz="2000" dirty="0">
                <a:solidFill>
                  <a:schemeClr val="tx1"/>
                </a:solidFill>
              </a:rPr>
              <a:t>lange draagtijd (langer dan 76 dagen (1-2 pups), langer dan 71 dagen (3 of meer pups)).</a:t>
            </a:r>
          </a:p>
          <a:p>
            <a:pPr lvl="0"/>
            <a:r>
              <a:rPr lang="nl-NL" sz="2000" dirty="0">
                <a:solidFill>
                  <a:schemeClr val="tx1"/>
                </a:solidFill>
              </a:rPr>
              <a:t>Temperatuurdaling zonder tekenen van geboorte.</a:t>
            </a:r>
          </a:p>
          <a:p>
            <a:pPr lvl="0"/>
            <a:r>
              <a:rPr lang="nl-NL" sz="2000" dirty="0">
                <a:solidFill>
                  <a:schemeClr val="tx1"/>
                </a:solidFill>
              </a:rPr>
              <a:t>Groene uitvloeiing maar geen geboorte binnen 2 tot 3 uur.</a:t>
            </a:r>
          </a:p>
          <a:p>
            <a:pPr lvl="0"/>
            <a:r>
              <a:rPr lang="nl-NL" sz="2000" dirty="0">
                <a:solidFill>
                  <a:schemeClr val="tx1"/>
                </a:solidFill>
              </a:rPr>
              <a:t>Meer dan 4 uur tussen de geboorte van 2 pups.</a:t>
            </a:r>
          </a:p>
          <a:p>
            <a:pPr lvl="0"/>
            <a:r>
              <a:rPr lang="nl-NL" sz="2000" dirty="0">
                <a:solidFill>
                  <a:schemeClr val="tx1"/>
                </a:solidFill>
              </a:rPr>
              <a:t>Zwakke weeën gedurende 2 tot 3 uur zonder vordering van de bevalling.</a:t>
            </a:r>
          </a:p>
          <a:p>
            <a:pPr lvl="0"/>
            <a:r>
              <a:rPr lang="nl-NL" sz="2000" dirty="0">
                <a:solidFill>
                  <a:schemeClr val="tx1"/>
                </a:solidFill>
              </a:rPr>
              <a:t>Krachtige contracties gedurende 20 tot 30 minuten.</a:t>
            </a:r>
          </a:p>
          <a:p>
            <a:pPr lvl="0"/>
            <a:r>
              <a:rPr lang="en-US" sz="2000" dirty="0" err="1">
                <a:solidFill>
                  <a:schemeClr val="tx1"/>
                </a:solidFill>
              </a:rPr>
              <a:t>Abnormale</a:t>
            </a:r>
            <a:r>
              <a:rPr lang="en-US" sz="2000" dirty="0">
                <a:solidFill>
                  <a:schemeClr val="tx1"/>
                </a:solidFill>
              </a:rPr>
              <a:t> </a:t>
            </a:r>
            <a:r>
              <a:rPr lang="en-US" sz="2000" dirty="0" err="1">
                <a:solidFill>
                  <a:schemeClr val="tx1"/>
                </a:solidFill>
              </a:rPr>
              <a:t>vaginale</a:t>
            </a:r>
            <a:r>
              <a:rPr lang="en-US" sz="2000" dirty="0">
                <a:solidFill>
                  <a:schemeClr val="tx1"/>
                </a:solidFill>
              </a:rPr>
              <a:t> </a:t>
            </a:r>
            <a:r>
              <a:rPr lang="en-US" sz="2000" dirty="0" err="1" smtClean="0">
                <a:solidFill>
                  <a:schemeClr val="tx1"/>
                </a:solidFill>
              </a:rPr>
              <a:t>uitvloeiing</a:t>
            </a:r>
            <a:r>
              <a:rPr lang="en-US" sz="2000" dirty="0" smtClean="0">
                <a:solidFill>
                  <a:schemeClr val="tx1"/>
                </a:solidFill>
              </a:rPr>
              <a:t>. </a:t>
            </a:r>
            <a:endParaRPr lang="nl-NL" sz="2000" dirty="0">
              <a:solidFill>
                <a:schemeClr val="tx1"/>
              </a:solidFill>
            </a:endParaRPr>
          </a:p>
          <a:p>
            <a:endParaRPr lang="nl-NL" dirty="0"/>
          </a:p>
        </p:txBody>
      </p:sp>
      <p:pic>
        <p:nvPicPr>
          <p:cNvPr id="15362" name="Picture 2" descr="Afbeeldingsresultaat voor dierenar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8006" y="4649932"/>
            <a:ext cx="1980100" cy="18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425327"/>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1582</TotalTime>
  <Words>1686</Words>
  <Application>Microsoft Office PowerPoint</Application>
  <PresentationFormat>Breedbeeld</PresentationFormat>
  <Paragraphs>180</Paragraphs>
  <Slides>27</Slides>
  <Notes>3</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27</vt:i4>
      </vt:variant>
    </vt:vector>
  </HeadingPairs>
  <TitlesOfParts>
    <vt:vector size="38" baseType="lpstr">
      <vt:lpstr>Arial</vt:lpstr>
      <vt:lpstr>Calibri</vt:lpstr>
      <vt:lpstr>Calibri Light</vt:lpstr>
      <vt:lpstr>Corbel</vt:lpstr>
      <vt:lpstr>Times New Roman</vt:lpstr>
      <vt:lpstr>Trebuchet MS</vt:lpstr>
      <vt:lpstr>Wingdings</vt:lpstr>
      <vt:lpstr>Wingdings 2</vt:lpstr>
      <vt:lpstr>Wingdings 3</vt:lpstr>
      <vt:lpstr>HDOfficeLightV0</vt:lpstr>
      <vt:lpstr>Facet</vt:lpstr>
      <vt:lpstr>Voortplanting</vt:lpstr>
      <vt:lpstr>Leerdoelen</vt:lpstr>
      <vt:lpstr>Voortplanting hond</vt:lpstr>
      <vt:lpstr>Voortplanting hond</vt:lpstr>
      <vt:lpstr>De ontmoeting </vt:lpstr>
      <vt:lpstr>Paring</vt:lpstr>
      <vt:lpstr>Dracht</vt:lpstr>
      <vt:lpstr>Bevalling</vt:lpstr>
      <vt:lpstr>Redenen om de dierenarts in te schakelen zijn:</vt:lpstr>
      <vt:lpstr>Voortplanting kat</vt:lpstr>
      <vt:lpstr>Voorplanting kat</vt:lpstr>
      <vt:lpstr>Krolsheid</vt:lpstr>
      <vt:lpstr>Paring </vt:lpstr>
      <vt:lpstr>Dracht</vt:lpstr>
      <vt:lpstr>Bevalling</vt:lpstr>
      <vt:lpstr>Redenen om de dierenarts in te schakelen zijn:</vt:lpstr>
      <vt:lpstr>Voortplanting (deel 2)</vt:lpstr>
      <vt:lpstr>Fokplan opstellen</vt:lpstr>
      <vt:lpstr>Hormonen</vt:lpstr>
      <vt:lpstr>Maak de 2 opdrachten over hormonen</vt:lpstr>
      <vt:lpstr>Preventie dracht</vt:lpstr>
      <vt:lpstr>En toen waren er pups/kittens geboren….</vt:lpstr>
      <vt:lpstr>Als dierverzorger:</vt:lpstr>
      <vt:lpstr>PowerPoint-presentatie</vt:lpstr>
      <vt:lpstr>Ontwikkelfasen hond</vt:lpstr>
      <vt:lpstr>Ontwikkelingsfasen kat</vt:lpstr>
      <vt:lpstr>Socialiseren</vt:lpstr>
    </vt:vector>
  </TitlesOfParts>
  <Company>AOC Oost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 Hond &amp; Kat</dc:title>
  <dc:creator>Weijden, Yorike van der</dc:creator>
  <cp:lastModifiedBy>Sophie Witschge</cp:lastModifiedBy>
  <cp:revision>53</cp:revision>
  <dcterms:created xsi:type="dcterms:W3CDTF">2017-11-05T11:50:58Z</dcterms:created>
  <dcterms:modified xsi:type="dcterms:W3CDTF">2018-08-22T16:09:27Z</dcterms:modified>
</cp:coreProperties>
</file>